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8"/>
  </p:notesMasterIdLst>
  <p:sldIdLst>
    <p:sldId id="358" r:id="rId2"/>
    <p:sldId id="347" r:id="rId3"/>
    <p:sldId id="349" r:id="rId4"/>
    <p:sldId id="278" r:id="rId5"/>
    <p:sldId id="348" r:id="rId6"/>
    <p:sldId id="279" r:id="rId7"/>
    <p:sldId id="280" r:id="rId8"/>
    <p:sldId id="357" r:id="rId9"/>
    <p:sldId id="283" r:id="rId10"/>
    <p:sldId id="330" r:id="rId11"/>
    <p:sldId id="356" r:id="rId12"/>
    <p:sldId id="355" r:id="rId13"/>
    <p:sldId id="271" r:id="rId14"/>
    <p:sldId id="340" r:id="rId15"/>
    <p:sldId id="343" r:id="rId16"/>
    <p:sldId id="350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678F7-6A94-41A4-B82A-D8B04725FC89}" type="datetimeFigureOut">
              <a:rPr lang="el-GR" smtClean="0"/>
              <a:pPr/>
              <a:t>29/9/2015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DE504-B75B-4E26-B2D9-962260A7304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014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edia/set/?set=a.895337420552195.1073741905.100002278359788&amp;type=1&amp;l=e35f9250f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9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Καμπερίδου</a:t>
            </a:r>
            <a:r>
              <a:rPr lang="el-GR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l-GR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Ειρήνη (2015). «Γυναίκα και Τεχνολογία: η Ελληνική πραγματικότητα». Εισήγηση στο συνέδριο </a:t>
            </a:r>
            <a:r>
              <a:rPr lang="el-GR" sz="9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l-GR" sz="9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el-GR" sz="9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l-GR" sz="9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</a:t>
            </a:r>
            <a:r>
              <a:rPr lang="el-GR" sz="9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":  Η Τεχνολογία στην Υπηρεσία των Γυναικών</a:t>
            </a:r>
            <a:r>
              <a:rPr lang="el-GR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 Δημαρχείο Λυκόβρυσης-Πεύκης,  28/9/2015.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Organized by the Hellenic Professionals Informatics Society (</a:t>
            </a:r>
            <a:r>
              <a:rPr lang="en-US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HePIS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with the support of the ECWT and the Municipality of </a:t>
            </a:r>
            <a:r>
              <a:rPr lang="en-US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Lykovrisi-Pefki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9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https://www.facebook.com/media/set/?set=a.895337420552195.1073741905.100002278359788&amp;type=1&amp;l=e35f9250fa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DE504-B75B-4E26-B2D9-962260A7304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299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DE504-B75B-4E26-B2D9-962260A7304F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DE504-B75B-4E26-B2D9-962260A7304F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DE504-B75B-4E26-B2D9-962260A7304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858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82A4E7A-9887-405D-AB49-EF16F985F183}" type="datetime1">
              <a:rPr lang="el-GR" smtClean="0"/>
              <a:pPr/>
              <a:t>29/9/2015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DCC8-3B0D-41E4-A972-6B49681A60B0}" type="datetime1">
              <a:rPr lang="el-GR" smtClean="0"/>
              <a:pPr/>
              <a:t>29/9/2015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03295C4-FB56-4611-9E83-40BEE3BAB00E}" type="datetime1">
              <a:rPr lang="el-GR" smtClean="0"/>
              <a:pPr/>
              <a:t>29/9/2015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1BBE-AC52-4F63-9DBF-99E8FB7EB30F}" type="datetime1">
              <a:rPr lang="el-GR" smtClean="0"/>
              <a:pPr/>
              <a:t>29/9/2015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C04A-AEF3-46D9-ADF4-75F61FC9B318}" type="datetime1">
              <a:rPr lang="el-GR" smtClean="0"/>
              <a:pPr/>
              <a:t>29/9/2015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0FB6C2-A9B6-47B8-8732-14605F268C4E}" type="datetime1">
              <a:rPr lang="el-GR" smtClean="0"/>
              <a:pPr/>
              <a:t>29/9/2015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2DA4BE-A193-4F3B-A1B6-79C58C80EA86}" type="datetime1">
              <a:rPr lang="el-GR" smtClean="0"/>
              <a:pPr/>
              <a:t>29/9/2015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68847-0CDD-415C-A91A-7169954741CD}" type="datetime1">
              <a:rPr lang="el-GR" smtClean="0"/>
              <a:pPr/>
              <a:t>29/9/2015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E65F-0508-4F86-8455-58EE07CC7A56}" type="datetime1">
              <a:rPr lang="el-GR" smtClean="0"/>
              <a:pPr/>
              <a:t>29/9/2015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B6C1-1E77-4F06-B8AA-DF3293AB3F02}" type="datetime1">
              <a:rPr lang="el-GR" smtClean="0"/>
              <a:pPr/>
              <a:t>29/9/2015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C2CA4C6-0ED3-49BD-B51D-8CF3AB0A926E}" type="datetime1">
              <a:rPr lang="el-GR" smtClean="0"/>
              <a:pPr/>
              <a:t>29/9/2015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7343A4-B8D4-4A2D-BC36-D74837A2EFC5}" type="datetime1">
              <a:rPr lang="el-GR" smtClean="0"/>
              <a:pPr/>
              <a:t>29/9/2015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br.org/2011/06/defend-your-research-what-makes-a-team-smarter-more-women/ar/1/" TargetMode="External"/><Relationship Id="rId2" Type="http://schemas.openxmlformats.org/officeDocument/2006/relationships/hyperlink" Target="http://www.shespeaks.com/pages/img/insightreports/SheSpeaks%20SheShares%20Study_0430201214051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nder-it.e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ghheelsproject.eu/" TargetMode="External"/><Relationship Id="rId2" Type="http://schemas.openxmlformats.org/officeDocument/2006/relationships/hyperlink" Target="http://www.innovation-entrepreneurship.com/content/2/1/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nder-it.e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11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82960"/>
          </a:xfrm>
        </p:spPr>
        <p:txBody>
          <a:bodyPr>
            <a:noAutofit/>
          </a:bodyPr>
          <a:lstStyle/>
          <a:p>
            <a:endParaRPr lang="en-US" sz="1600" b="1" dirty="0" smtClean="0"/>
          </a:p>
          <a:p>
            <a:r>
              <a:rPr lang="el-GR" sz="1600" b="1" dirty="0" smtClean="0"/>
              <a:t>Ειρήνη </a:t>
            </a:r>
            <a:r>
              <a:rPr lang="el-GR" sz="1600" b="1" dirty="0" err="1"/>
              <a:t>Καμπερίδου</a:t>
            </a:r>
            <a:r>
              <a:rPr lang="el-GR" sz="1600" dirty="0"/>
              <a:t>, </a:t>
            </a:r>
            <a:r>
              <a:rPr lang="el-GR" sz="1600" dirty="0" err="1"/>
              <a:t>Επίκ</a:t>
            </a:r>
            <a:r>
              <a:rPr lang="el-GR" sz="1600" dirty="0"/>
              <a:t>. Καθηγήτρια Κοινωνιολογίας</a:t>
            </a:r>
            <a:r>
              <a:rPr lang="en-US" sz="1600" dirty="0"/>
              <a:t> (</a:t>
            </a:r>
            <a:r>
              <a:rPr lang="el-GR" sz="1600" b="1" dirty="0"/>
              <a:t>ΕΚΠΑ</a:t>
            </a:r>
            <a:r>
              <a:rPr lang="el-GR" sz="1600" dirty="0"/>
              <a:t> )</a:t>
            </a:r>
            <a:r>
              <a:rPr lang="en-US" sz="1600" dirty="0" smtClean="0"/>
              <a:t>, </a:t>
            </a:r>
            <a:r>
              <a:rPr lang="el-GR" sz="1600" dirty="0" smtClean="0"/>
              <a:t>Εκτελεστική </a:t>
            </a:r>
            <a:r>
              <a:rPr lang="el-GR" sz="1600" dirty="0"/>
              <a:t>Επιτροπή του</a:t>
            </a:r>
            <a:r>
              <a:rPr lang="en-US" sz="1600" dirty="0"/>
              <a:t> European Centre for Women and Technology (</a:t>
            </a:r>
            <a:r>
              <a:rPr lang="en-US" sz="1600" b="1" dirty="0" smtClean="0"/>
              <a:t>ECWT</a:t>
            </a:r>
            <a:r>
              <a:rPr lang="en-US" sz="1600" dirty="0" smtClean="0"/>
              <a:t>). </a:t>
            </a:r>
            <a:r>
              <a:rPr lang="el-GR" sz="1600" dirty="0" smtClean="0"/>
              <a:t>Μέλος </a:t>
            </a:r>
            <a:r>
              <a:rPr lang="el-GR" sz="1600" dirty="0"/>
              <a:t>του Δίκτυο Επαγγελματιών Πληροφορικής (</a:t>
            </a:r>
            <a:r>
              <a:rPr lang="el-GR" sz="1600" b="1" dirty="0" err="1" smtClean="0"/>
              <a:t>HePIS</a:t>
            </a:r>
            <a:r>
              <a:rPr lang="en-US" sz="1600" dirty="0" smtClean="0"/>
              <a:t>)</a:t>
            </a:r>
            <a:endParaRPr lang="el-GR" sz="1600" dirty="0"/>
          </a:p>
          <a:p>
            <a:endParaRPr lang="el-GR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 </a:t>
            </a:r>
            <a:r>
              <a:rPr lang="el-GR" sz="1600" b="1" dirty="0"/>
              <a:t>"</a:t>
            </a:r>
            <a:r>
              <a:rPr lang="el-GR" sz="1600" b="1" dirty="0" err="1"/>
              <a:t>Active</a:t>
            </a:r>
            <a:r>
              <a:rPr lang="el-GR" sz="1600" b="1" dirty="0"/>
              <a:t> </a:t>
            </a:r>
            <a:r>
              <a:rPr lang="el-GR" sz="1600" b="1" dirty="0" err="1"/>
              <a:t>Women</a:t>
            </a:r>
            <a:r>
              <a:rPr lang="el-GR" sz="1600" b="1" dirty="0"/>
              <a:t>": Η Τεχνολογία στην Υπηρεσία των Γυναικών,     </a:t>
            </a:r>
            <a:r>
              <a:rPr lang="el-GR" sz="1600" dirty="0"/>
              <a:t>Δημαρχείο Λυκόβρυσης-Πεύκης </a:t>
            </a:r>
            <a:r>
              <a:rPr lang="el-GR" sz="1600" b="1" dirty="0"/>
              <a:t>28/9/2015</a:t>
            </a:r>
            <a:r>
              <a:rPr lang="el-GR" sz="1600" dirty="0"/>
              <a:t> </a:t>
            </a:r>
            <a:endParaRPr lang="en-US" sz="1600" b="1" dirty="0" smtClean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4555079"/>
            <a:ext cx="7543800" cy="778921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            </a:t>
            </a:r>
            <a:r>
              <a:rPr lang="el-GR" b="1" dirty="0" smtClean="0">
                <a:solidFill>
                  <a:srgbClr val="C00000"/>
                </a:solidFill>
              </a:rPr>
              <a:t>Γυναίκα </a:t>
            </a:r>
            <a:r>
              <a:rPr lang="el-GR" b="1" dirty="0">
                <a:solidFill>
                  <a:srgbClr val="C00000"/>
                </a:solidFill>
              </a:rPr>
              <a:t>και Τεχνολογία: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          </a:t>
            </a:r>
            <a:r>
              <a:rPr lang="el-GR" b="1" dirty="0" smtClean="0">
                <a:solidFill>
                  <a:srgbClr val="C00000"/>
                </a:solidFill>
              </a:rPr>
              <a:t>η </a:t>
            </a:r>
            <a:r>
              <a:rPr lang="el-GR" b="1" dirty="0">
                <a:solidFill>
                  <a:srgbClr val="C00000"/>
                </a:solidFill>
              </a:rPr>
              <a:t>Ελληνική πραγματικότητα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4077072"/>
            <a:ext cx="1447800" cy="2160240"/>
          </a:xfrm>
        </p:spPr>
        <p:txBody>
          <a:bodyPr>
            <a:normAutofit fontScale="47500" lnSpcReduction="20000"/>
          </a:bodyPr>
          <a:lstStyle/>
          <a:p>
            <a:r>
              <a:rPr lang="el-GR" sz="3200" dirty="0">
                <a:solidFill>
                  <a:srgbClr val="002060"/>
                </a:solidFill>
              </a:rPr>
              <a:t>"</a:t>
            </a:r>
            <a:r>
              <a:rPr lang="el-GR" sz="3200" dirty="0" err="1">
                <a:solidFill>
                  <a:srgbClr val="002060"/>
                </a:solidFill>
              </a:rPr>
              <a:t>Active</a:t>
            </a:r>
            <a:r>
              <a:rPr lang="el-GR" sz="3200" dirty="0">
                <a:solidFill>
                  <a:srgbClr val="002060"/>
                </a:solidFill>
              </a:rPr>
              <a:t> </a:t>
            </a:r>
            <a:r>
              <a:rPr lang="el-GR" sz="3200" dirty="0" err="1">
                <a:solidFill>
                  <a:srgbClr val="002060"/>
                </a:solidFill>
              </a:rPr>
              <a:t>Women</a:t>
            </a:r>
            <a:r>
              <a:rPr lang="el-GR" sz="3200" dirty="0">
                <a:solidFill>
                  <a:srgbClr val="002060"/>
                </a:solidFill>
              </a:rPr>
              <a:t>": Η Τεχνολογία στην Υπηρεσία των Γυναικών, </a:t>
            </a:r>
            <a:r>
              <a:rPr lang="el-GR" sz="3200" dirty="0" smtClean="0">
                <a:solidFill>
                  <a:srgbClr val="002060"/>
                </a:solidFill>
              </a:rPr>
              <a:t>    </a:t>
            </a:r>
            <a:r>
              <a:rPr lang="el-GR" sz="3200" dirty="0">
                <a:solidFill>
                  <a:srgbClr val="002060"/>
                </a:solidFill>
              </a:rPr>
              <a:t>Δημαρχείο Λυκόβρυσης-Πεύκης 28/9/2015 </a:t>
            </a:r>
            <a:endParaRPr lang="el-GR" sz="2900" dirty="0">
              <a:solidFill>
                <a:srgbClr val="002060"/>
              </a:solidFill>
            </a:endParaRPr>
          </a:p>
        </p:txBody>
      </p:sp>
      <p:pic>
        <p:nvPicPr>
          <p:cNvPr id="10" name="Picture 4" descr="C:\Users\Irene Kamberidou\Pictures\social media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9835" b="9835"/>
          <a:stretch>
            <a:fillRect/>
          </a:stretch>
        </p:blipFill>
        <p:spPr bwMode="auto">
          <a:xfrm>
            <a:off x="1560576" y="0"/>
            <a:ext cx="4091544" cy="2852936"/>
          </a:xfrm>
          <a:prstGeom prst="rect">
            <a:avLst/>
          </a:prstGeom>
          <a:noFill/>
        </p:spPr>
      </p:pic>
      <p:pic>
        <p:nvPicPr>
          <p:cNvPr id="11" name="Content Placeholder 8" descr="Entrepreneur.jpg.3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52736"/>
            <a:ext cx="2028820" cy="2664296"/>
          </a:xfrm>
          <a:prstGeom prst="rect">
            <a:avLst/>
          </a:prstGeom>
        </p:spPr>
      </p:pic>
      <p:pic>
        <p:nvPicPr>
          <p:cNvPr id="12" name="Picture 2" descr="C:\Users\Irene Kamberidou\Pictures\social medi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0143">
            <a:off x="6308752" y="330980"/>
            <a:ext cx="1783080" cy="1638300"/>
          </a:xfrm>
          <a:prstGeom prst="rect">
            <a:avLst/>
          </a:prstGeom>
          <a:noFill/>
        </p:spPr>
      </p:pic>
      <p:pic>
        <p:nvPicPr>
          <p:cNvPr id="13" name="Content Placeholder 4" descr="team wor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35118">
            <a:off x="3979788" y="2672546"/>
            <a:ext cx="1714500" cy="1714500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3077">
            <a:off x="1779075" y="2950359"/>
            <a:ext cx="2133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3096344" cy="2304256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8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l-GR" dirty="0" smtClean="0"/>
              <a:t>Συμβουλές (</a:t>
            </a:r>
            <a:r>
              <a:rPr lang="en-US" dirty="0" smtClean="0"/>
              <a:t>TIPS</a:t>
            </a:r>
            <a:r>
              <a:rPr lang="el-GR" dirty="0" smtClean="0"/>
              <a:t>):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139952" y="1589567"/>
            <a:ext cx="4591149" cy="4572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dirty="0" smtClean="0"/>
              <a:t>Χρησιμοποιείστε τη ΤΕΧΝΟΛΟΓΙΑ,  τα </a:t>
            </a:r>
            <a:r>
              <a:rPr lang="el-GR" dirty="0" smtClean="0">
                <a:solidFill>
                  <a:srgbClr val="C00000"/>
                </a:solidFill>
              </a:rPr>
              <a:t>ΜΚΔ</a:t>
            </a:r>
            <a:r>
              <a:rPr lang="el-GR" dirty="0" smtClean="0"/>
              <a:t> για να συνδεθείτε με </a:t>
            </a:r>
            <a:r>
              <a:rPr lang="el-GR" dirty="0" smtClean="0">
                <a:solidFill>
                  <a:srgbClr val="C00000"/>
                </a:solidFill>
              </a:rPr>
              <a:t>μέντορες</a:t>
            </a:r>
            <a:r>
              <a:rPr lang="el-GR" dirty="0" smtClean="0"/>
              <a:t>, γυναικεία δίκτυα, φίλες, συνεργάτες, πελάτες και βασικούς παίκτες από διάφορα μέρη του κόσμου. </a:t>
            </a:r>
          </a:p>
          <a:p>
            <a:pPr lvl="0">
              <a:buNone/>
            </a:pPr>
            <a:endParaRPr lang="el-GR" dirty="0" smtClean="0"/>
          </a:p>
          <a:p>
            <a:r>
              <a:rPr lang="el-GR" dirty="0" smtClean="0"/>
              <a:t>Μάθετε να διαχειρίζεστε το χρόνο σας</a:t>
            </a:r>
            <a:r>
              <a:rPr lang="en-US" dirty="0" smtClean="0"/>
              <a:t>: </a:t>
            </a:r>
            <a:r>
              <a:rPr lang="el-GR" dirty="0" smtClean="0"/>
              <a:t>σωστή οργάνωση και διαχείριση χρόνου</a:t>
            </a:r>
            <a:r>
              <a:rPr lang="en-US" dirty="0" smtClean="0"/>
              <a:t>, </a:t>
            </a:r>
            <a:r>
              <a:rPr lang="el-GR" dirty="0" smtClean="0"/>
              <a:t>δηλαδή </a:t>
            </a:r>
            <a:r>
              <a:rPr lang="el-GR" dirty="0" err="1" smtClean="0"/>
              <a:t>αποφυγετε</a:t>
            </a:r>
            <a:r>
              <a:rPr lang="el-GR" dirty="0" smtClean="0"/>
              <a:t> το </a:t>
            </a:r>
            <a:r>
              <a:rPr lang="en-US" dirty="0" smtClean="0"/>
              <a:t>multi-tasking</a:t>
            </a:r>
            <a:r>
              <a:rPr lang="el-GR" dirty="0" smtClean="0"/>
              <a:t> !!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12" name="Picture 6" descr="C:\Users\Irene Kamberidou\Desktop\social studies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25202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Irene Kamberidou\Pictures\social group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2" y="4293095"/>
            <a:ext cx="3000375" cy="2016225"/>
          </a:xfrm>
          <a:prstGeom prst="rect">
            <a:avLst/>
          </a:prstGeom>
          <a:noFill/>
        </p:spPr>
      </p:pic>
      <p:pic>
        <p:nvPicPr>
          <p:cNvPr id="14" name="Picture 7" descr="C:\Users\Irene Kamberidou\Pictures\social net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2232248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/>
              <a:t>Συμβουλές (</a:t>
            </a:r>
            <a:r>
              <a:rPr lang="en-US" dirty="0"/>
              <a:t>TIPS</a:t>
            </a:r>
            <a:r>
              <a:rPr lang="el-GR" dirty="0"/>
              <a:t>)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139952" y="1589567"/>
            <a:ext cx="4591149" cy="4572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l-GR" dirty="0" smtClean="0"/>
              <a:t>Να σκεφτείτε τι σας παθιάζει και να  </a:t>
            </a:r>
            <a:r>
              <a:rPr lang="el-GR" b="1" dirty="0" smtClean="0"/>
              <a:t>ασχοληθείτε με κάτι που αγαπάτε</a:t>
            </a:r>
          </a:p>
          <a:p>
            <a:pPr lvl="0">
              <a:buNone/>
            </a:pPr>
            <a:endParaRPr lang="el-GR" dirty="0" smtClean="0"/>
          </a:p>
          <a:p>
            <a:pPr lvl="0"/>
            <a:r>
              <a:rPr lang="el-GR" dirty="0" smtClean="0"/>
              <a:t>Βοηθήστε άλλες γυναίκες  συνεργάτες, φίλες, επιχειρηματίες, συναδέλφους (ομαδική προσπάθεια,  </a:t>
            </a:r>
            <a:r>
              <a:rPr lang="el-GR" b="1" dirty="0" smtClean="0"/>
              <a:t>συνεργασία)</a:t>
            </a:r>
            <a:endParaRPr lang="en-US" b="1" dirty="0" smtClean="0"/>
          </a:p>
          <a:p>
            <a:pPr marL="0" lvl="0" indent="0">
              <a:buNone/>
            </a:pPr>
            <a:endParaRPr lang="el-GR" dirty="0" smtClean="0"/>
          </a:p>
          <a:p>
            <a:r>
              <a:rPr lang="el-GR" dirty="0" smtClean="0"/>
              <a:t>Να  δέχεστε συμβουλές και να αξιοποιείτε ευκαιρίες. Δείξτε </a:t>
            </a:r>
            <a:r>
              <a:rPr lang="el-GR" b="1" dirty="0" smtClean="0">
                <a:solidFill>
                  <a:srgbClr val="C00000"/>
                </a:solidFill>
              </a:rPr>
              <a:t>εμπιστοσύνη</a:t>
            </a:r>
            <a:r>
              <a:rPr lang="el-GR" dirty="0" smtClean="0"/>
              <a:t> και </a:t>
            </a:r>
            <a:r>
              <a:rPr lang="el-GR" b="1" dirty="0" smtClean="0">
                <a:solidFill>
                  <a:srgbClr val="C00000"/>
                </a:solidFill>
              </a:rPr>
              <a:t>ακούτε</a:t>
            </a:r>
            <a:r>
              <a:rPr lang="el-GR" dirty="0" smtClean="0"/>
              <a:t> τους συνεργάτες, τις συμβουλές, τις οδηγίες, κ.λπ.  </a:t>
            </a:r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10" name="Content Placeholder 8" descr="Entrepreneur.jpg.4.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2664296" cy="4248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l-GR" dirty="0" smtClean="0"/>
              <a:t>Συμβουλές (</a:t>
            </a:r>
            <a:r>
              <a:rPr lang="en-US" dirty="0" smtClean="0"/>
              <a:t>TIPS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139952" y="1589567"/>
            <a:ext cx="4591149" cy="4572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l-GR" dirty="0" smtClean="0"/>
              <a:t>Να έχετε </a:t>
            </a:r>
            <a:r>
              <a:rPr lang="el-GR" dirty="0" smtClean="0">
                <a:solidFill>
                  <a:srgbClr val="C00000"/>
                </a:solidFill>
              </a:rPr>
              <a:t>θετική σκ</a:t>
            </a:r>
            <a:r>
              <a:rPr lang="el-GR" dirty="0" smtClean="0"/>
              <a:t>έψη, Υπάρχει πάντα τρόπος να λύσεις κάποιο πρόβλημα.</a:t>
            </a:r>
            <a:endParaRPr lang="en-US" dirty="0" smtClean="0"/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Να είστε </a:t>
            </a:r>
            <a:r>
              <a:rPr lang="el-GR" dirty="0" smtClean="0">
                <a:solidFill>
                  <a:srgbClr val="C00000"/>
                </a:solidFill>
              </a:rPr>
              <a:t>ευέλικτες, </a:t>
            </a:r>
            <a:r>
              <a:rPr lang="el-GR" dirty="0" smtClean="0"/>
              <a:t>προετοιμασμένες για όλα και και προσαρμοστικές, να ξέρετε πότε και με ποιο τρόπο να αλλάζεται στάση και πλεύση. </a:t>
            </a:r>
          </a:p>
          <a:p>
            <a:pPr lvl="0"/>
            <a:r>
              <a:rPr lang="el-GR" dirty="0" smtClean="0"/>
              <a:t>Δηλαδή, όταν   αποτυγχάνετε μην απελπίζεστε, δεν εγκαταλείπουμε, αλλά ανασυγκροτούμαστε και συνεχίζουμε. Έτσι γίνεται στον επιχειρηματικό κόσμο.</a:t>
            </a:r>
            <a:endParaRPr lang="en-US" dirty="0" smtClean="0"/>
          </a:p>
          <a:p>
            <a:pPr lvl="0"/>
            <a:endParaRPr lang="el-GR" dirty="0" smtClean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10" name="Content Placeholder 8" descr="Entrepreneur.jpg.4.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2664296" cy="4248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 smtClean="0"/>
              <a:t>Δεξιότητες</a:t>
            </a:r>
            <a:r>
              <a:rPr lang="el-GR" sz="3200" dirty="0" smtClean="0"/>
              <a:t>, εκτός από τεχνολογικές,  που συστήνουν:</a:t>
            </a:r>
            <a:endParaRPr lang="el-GR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αυτοπεποίθηση,</a:t>
            </a:r>
          </a:p>
          <a:p>
            <a:r>
              <a:rPr lang="el-GR" dirty="0" smtClean="0"/>
              <a:t> αφοσίωση,</a:t>
            </a:r>
          </a:p>
          <a:p>
            <a:r>
              <a:rPr lang="el-GR" dirty="0" smtClean="0"/>
              <a:t> επικοινωνία,</a:t>
            </a:r>
          </a:p>
          <a:p>
            <a:r>
              <a:rPr lang="el-GR" dirty="0" smtClean="0"/>
              <a:t> διαίσθηση, </a:t>
            </a:r>
          </a:p>
          <a:p>
            <a:r>
              <a:rPr lang="el-GR" dirty="0" smtClean="0"/>
              <a:t>ικανότητα να αναθέτεις ευθύνες / οργανωτικές ικανότητες</a:t>
            </a:r>
          </a:p>
          <a:p>
            <a:r>
              <a:rPr lang="el-GR" dirty="0" smtClean="0"/>
              <a:t>Ομαδικότητα</a:t>
            </a:r>
            <a:r>
              <a:rPr lang="en-US" dirty="0" smtClean="0"/>
              <a:t> (team environment)</a:t>
            </a:r>
            <a:endParaRPr lang="el-GR" dirty="0" smtClean="0"/>
          </a:p>
          <a:p>
            <a:r>
              <a:rPr lang="el-GR" dirty="0" smtClean="0"/>
              <a:t>Οραματισμός (</a:t>
            </a:r>
            <a:r>
              <a:rPr lang="en-US" dirty="0" smtClean="0"/>
              <a:t>vision, ability to envision/see victory…)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Entrepreneurship</a:t>
            </a:r>
            <a:endParaRPr lang="el-G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800600" y="1484784"/>
            <a:ext cx="3886200" cy="907896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endParaRPr lang="el-GR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" name="Content Placeholder 8" descr="Entrepreneur.jpg.4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708920"/>
            <a:ext cx="216024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ΠΗΓΕΣ - ΒΙΒΛΙΟΓΡΑΦΙΑ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Sandberg, Sheryl (2013). </a:t>
            </a:r>
            <a:r>
              <a:rPr lang="en-US" i="1" dirty="0" smtClean="0"/>
              <a:t>Lean In/</a:t>
            </a:r>
            <a:r>
              <a:rPr lang="el-GR" i="1" dirty="0" smtClean="0"/>
              <a:t>Βγείτε Μπροστά</a:t>
            </a:r>
            <a:r>
              <a:rPr lang="en-US" dirty="0" smtClean="0"/>
              <a:t>. </a:t>
            </a:r>
            <a:r>
              <a:rPr lang="el-GR" dirty="0" smtClean="0"/>
              <a:t>Εκδόσεις Πατάκη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err="1" smtClean="0"/>
              <a:t>SheSpeaks</a:t>
            </a:r>
            <a:r>
              <a:rPr lang="en-US" dirty="0" smtClean="0"/>
              <a:t> Inc. (2011). Why She Shares, </a:t>
            </a:r>
            <a:r>
              <a:rPr lang="en-US" dirty="0" err="1" smtClean="0"/>
              <a:t>SheSpeaks</a:t>
            </a:r>
            <a:r>
              <a:rPr lang="en-US" dirty="0" smtClean="0"/>
              <a:t> Inc. December 12, 2011. </a:t>
            </a:r>
            <a:r>
              <a:rPr lang="en-US" u="sng" dirty="0" smtClean="0">
                <a:hlinkClick r:id="rId2"/>
              </a:rPr>
              <a:t>http://www.shespeaks.com/pages/img/insightreports/SheSpeaks%20SheShares%20Study_04302012140512.pdf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Wiseman, L Multipliers: How the Best Leaders Make Everyone Smarter – June 15, 2010. Harper Collins Publisher, New York.]  </a:t>
            </a:r>
            <a:endParaRPr lang="el-GR" dirty="0" smtClean="0"/>
          </a:p>
          <a:p>
            <a:r>
              <a:rPr lang="en-US" dirty="0" smtClean="0"/>
              <a:t>Wiseman, L., Allen, </a:t>
            </a:r>
            <a:r>
              <a:rPr lang="en-US" dirty="0" err="1" smtClean="0"/>
              <a:t>L.N.</a:t>
            </a:r>
            <a:r>
              <a:rPr lang="en-US" dirty="0" smtClean="0"/>
              <a:t>, and Foster, E. (2013). </a:t>
            </a:r>
            <a:r>
              <a:rPr lang="en-US" i="1" dirty="0" smtClean="0"/>
              <a:t>The Multiplier Effect: Tapping the Genius Inside Our Schools. </a:t>
            </a:r>
            <a:r>
              <a:rPr lang="en-US" dirty="0" smtClean="0"/>
              <a:t>California: Corwin, a Sage</a:t>
            </a:r>
            <a:endParaRPr lang="el-GR" dirty="0" smtClean="0"/>
          </a:p>
          <a:p>
            <a:r>
              <a:rPr lang="en-US" dirty="0" smtClean="0"/>
              <a:t>Woolley, A, &amp; Malone, T. (2011). Defend your research: what makes a team smarter? More women. Harvard Business Review: </a:t>
            </a:r>
            <a:r>
              <a:rPr lang="en-US" u="sng" dirty="0" smtClean="0">
                <a:hlinkClick r:id="rId3"/>
              </a:rPr>
              <a:t>http://hbr.org/2011/06/defend-your-research-what-makes-a-team-smarter-more-women/ar/1\</a:t>
            </a:r>
            <a:endParaRPr lang="el-GR" u="sng" dirty="0" smtClean="0"/>
          </a:p>
          <a:p>
            <a:r>
              <a:rPr lang="en-US" dirty="0" smtClean="0"/>
              <a:t>Cox-Wittenberg, A, &amp; Maitland, A. (2009). </a:t>
            </a:r>
            <a:r>
              <a:rPr lang="en-US" i="1" dirty="0" smtClean="0"/>
              <a:t>Why women mean business</a:t>
            </a:r>
            <a:r>
              <a:rPr lang="en-US" dirty="0" smtClean="0"/>
              <a:t>. </a:t>
            </a:r>
            <a:r>
              <a:rPr lang="en-US" dirty="0" err="1" smtClean="0"/>
              <a:t>Chichester</a:t>
            </a:r>
            <a:r>
              <a:rPr lang="en-US" dirty="0" smtClean="0"/>
              <a:t>: Wiley</a:t>
            </a:r>
            <a:endParaRPr lang="el-GR" dirty="0" smtClean="0"/>
          </a:p>
          <a:p>
            <a:r>
              <a:rPr lang="en-US" dirty="0" err="1" smtClean="0"/>
              <a:t>Salamouris</a:t>
            </a:r>
            <a:r>
              <a:rPr lang="en-US" dirty="0" smtClean="0"/>
              <a:t>, </a:t>
            </a:r>
            <a:r>
              <a:rPr lang="en-US" dirty="0" err="1" smtClean="0"/>
              <a:t>Ioannis</a:t>
            </a:r>
            <a:r>
              <a:rPr lang="en-US" dirty="0" smtClean="0"/>
              <a:t> (2012). Behavioral Aspects in Entrepreneurial Reasoning. </a:t>
            </a:r>
            <a:r>
              <a:rPr lang="en-GB" i="1" dirty="0" smtClean="0"/>
              <a:t>Reflections on women in entrepreneurship and </a:t>
            </a:r>
            <a:r>
              <a:rPr lang="en-GB" i="1" dirty="0" err="1" smtClean="0"/>
              <a:t>ICT</a:t>
            </a:r>
            <a:r>
              <a:rPr lang="en-GB" i="1" dirty="0" smtClean="0"/>
              <a:t>/A reader</a:t>
            </a:r>
            <a:r>
              <a:rPr lang="en-GB" dirty="0" smtClean="0"/>
              <a:t>. (pp. 47–53): </a:t>
            </a:r>
            <a:r>
              <a:rPr lang="en-GB" dirty="0" err="1" smtClean="0"/>
              <a:t>Militos</a:t>
            </a:r>
            <a:r>
              <a:rPr lang="en-GB" dirty="0" smtClean="0"/>
              <a:t> Emerging Technologies &amp; Services </a:t>
            </a:r>
            <a:r>
              <a:rPr lang="en-GB" u="sng" dirty="0" smtClean="0">
                <a:hlinkClick r:id="rId4"/>
              </a:rPr>
              <a:t>http://www.gender-it.eu</a:t>
            </a:r>
            <a:r>
              <a:rPr lang="el-GR" dirty="0" smtClean="0"/>
              <a:t> </a:t>
            </a:r>
          </a:p>
          <a:p>
            <a:endParaRPr lang="el-GR" dirty="0" smtClean="0"/>
          </a:p>
          <a:p>
            <a:pPr>
              <a:buNone/>
            </a:pPr>
            <a:r>
              <a:rPr lang="en-US" i="1" dirty="0" smtClean="0"/>
              <a:t> </a:t>
            </a:r>
            <a:endParaRPr lang="el-GR" i="1" dirty="0" smtClean="0"/>
          </a:p>
          <a:p>
            <a:pPr>
              <a:buNone/>
            </a:pPr>
            <a:r>
              <a:rPr lang="en-US" i="1" dirty="0" smtClean="0"/>
              <a:t> </a:t>
            </a:r>
            <a:endParaRPr lang="el-GR" i="1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ΠΗΓΕΣ - ΒΙΒΛΙΟΓΡΑΦΙΑ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556792"/>
            <a:ext cx="7991800" cy="4539208"/>
          </a:xfrm>
        </p:spPr>
        <p:txBody>
          <a:bodyPr>
            <a:normAutofit fontScale="32500" lnSpcReduction="20000"/>
          </a:bodyPr>
          <a:lstStyle/>
          <a:p>
            <a:endParaRPr lang="el-GR" sz="3200" dirty="0" smtClean="0"/>
          </a:p>
          <a:p>
            <a:endParaRPr lang="el-GR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Kamberidou, Irene (2013).  Women entrepreneurs: ‘we cannot have change unless we have men in the room’ </a:t>
            </a:r>
            <a:r>
              <a:rPr lang="en-US" sz="4300" i="1" dirty="0" smtClean="0">
                <a:latin typeface="Times New Roman" pitchFamily="18" charset="0"/>
                <a:cs typeface="Times New Roman" pitchFamily="18" charset="0"/>
              </a:rPr>
              <a:t>Journal of Innovation and Entrepreneurship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, SpringerOpen 2013, 2:6  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doi:10.1186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/2192-5372-2-6 URL: </a:t>
            </a:r>
            <a:r>
              <a:rPr lang="en-US" sz="43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http://www.innovation-entrepreneurship.com/content/2/1/6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4300" dirty="0" smtClean="0">
                <a:latin typeface="Times New Roman" pitchFamily="18" charset="0"/>
                <a:cs typeface="Times New Roman" pitchFamily="18" charset="0"/>
              </a:rPr>
              <a:t>Καμπερίδου,  Ειρήνη (2015). «Εμπνευσμένη ηγεσία - ενδυνάμωση ηγετικών δεξιοτήτων: γυναίκα, επιχειρηματικότητα και αθλητισμός», σελ. 28-30. </a:t>
            </a:r>
            <a:r>
              <a:rPr lang="en-GB" sz="4300" dirty="0" smtClean="0">
                <a:latin typeface="Times New Roman" pitchFamily="18" charset="0"/>
                <a:cs typeface="Times New Roman" pitchFamily="18" charset="0"/>
              </a:rPr>
              <a:t>European conference </a:t>
            </a:r>
            <a:r>
              <a:rPr lang="en-GB" sz="4300" dirty="0" err="1" smtClean="0">
                <a:latin typeface="Times New Roman" pitchFamily="18" charset="0"/>
                <a:cs typeface="Times New Roman" pitchFamily="18" charset="0"/>
              </a:rPr>
              <a:t>Tips4skills</a:t>
            </a:r>
            <a:r>
              <a:rPr lang="en-GB" sz="4300" dirty="0" smtClean="0">
                <a:latin typeface="Times New Roman" pitchFamily="18" charset="0"/>
                <a:cs typeface="Times New Roman" pitchFamily="18" charset="0"/>
              </a:rPr>
              <a:t>, High Heels consortium, with support of the European Commission and the Lifelong Learning Programme of the European Union 19/2/2015, Athens, Greece, Copyright HIGH HEELS Consortium (</a:t>
            </a:r>
            <a:r>
              <a:rPr lang="en-GB" sz="43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http://www.highheelsproject.eu/</a:t>
            </a:r>
            <a:r>
              <a:rPr lang="en-GB" sz="43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4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4300" dirty="0" err="1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GB" sz="4300" dirty="0" smtClean="0">
                <a:latin typeface="Times New Roman" pitchFamily="18" charset="0"/>
                <a:cs typeface="Times New Roman" pitchFamily="18" charset="0"/>
              </a:rPr>
              <a:t>: 10.13140/2.1.1622.7360</a:t>
            </a:r>
          </a:p>
          <a:p>
            <a:r>
              <a:rPr lang="el-GR" sz="4300" dirty="0" smtClean="0">
                <a:latin typeface="Times New Roman" pitchFamily="18" charset="0"/>
                <a:cs typeface="Times New Roman" pitchFamily="18" charset="0"/>
              </a:rPr>
              <a:t>Καμπερίδου, Ειρήνη (2014). «H Συλλογική Νοημοσύνη αυξάνεται όταν συμμετέχουν Γυναίκες και ο Μύθος ότι μπορούμε να τα κάνουμε όλα!»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4300" dirty="0" smtClean="0">
                <a:latin typeface="Times New Roman" pitchFamily="18" charset="0"/>
                <a:cs typeface="Times New Roman" pitchFamily="18" charset="0"/>
              </a:rPr>
              <a:t> Ένθετο  στα ΝΕΑ του Σαββάτου, 20 Δεκεμβρίου 2014. </a:t>
            </a:r>
            <a:r>
              <a:rPr lang="el-GR" sz="4300" dirty="0" err="1" smtClean="0">
                <a:latin typeface="Times New Roman" pitchFamily="18" charset="0"/>
                <a:cs typeface="Times New Roman" pitchFamily="18" charset="0"/>
              </a:rPr>
              <a:t>Ενθετο</a:t>
            </a:r>
            <a:r>
              <a:rPr lang="el-GR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LWB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- leading women in business,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ICAP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Group (www.icap.gr), </a:t>
            </a:r>
            <a:r>
              <a:rPr lang="el-GR" sz="4300" dirty="0" smtClean="0">
                <a:latin typeface="Times New Roman" pitchFamily="18" charset="0"/>
                <a:cs typeface="Times New Roman" pitchFamily="18" charset="0"/>
              </a:rPr>
              <a:t>σελ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. 126-127.</a:t>
            </a:r>
            <a:endParaRPr lang="el-GR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Kamberidou  Irene (2012). Female Entrepreneurship, a Culture of Collaboration (pp. 4-7).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ladybizIT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: Women Entrepreneurship on the verge of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ICT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ECWT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Militos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Emerging Technologies and Services, </a:t>
            </a:r>
            <a:r>
              <a:rPr lang="en-US" sz="4300" dirty="0" err="1" smtClean="0">
                <a:latin typeface="Times New Roman" pitchFamily="18" charset="0"/>
                <a:cs typeface="Times New Roman" pitchFamily="18" charset="0"/>
              </a:rPr>
              <a:t>ladybizIT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 consortium. Publisher: e-Book, Project Number: 518310-LLP-1-2011-1-GR-LEONARDO-LAM, Editor: 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www.gender-it.eu</a:t>
            </a:r>
            <a:endParaRPr lang="el-GR" sz="4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4300" dirty="0" smtClean="0">
                <a:latin typeface="Times New Roman" pitchFamily="18" charset="0"/>
                <a:cs typeface="Times New Roman" pitchFamily="18" charset="0"/>
              </a:rPr>
              <a:t>Καμπερίδου, Ειρήνη (2012).  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l-GR" sz="4300" dirty="0" smtClean="0">
                <a:latin typeface="Times New Roman" pitchFamily="18" charset="0"/>
                <a:cs typeface="Times New Roman" pitchFamily="18" charset="0"/>
              </a:rPr>
              <a:t>Γυναίκες Επιχειρηματίες: Δεν μπορούμε να έχουμε αλλαγή αν δεν συμμετέχουν και οι άνδρες</a:t>
            </a:r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l-GR" sz="4300" dirty="0" smtClean="0">
                <a:latin typeface="Times New Roman" pitchFamily="18" charset="0"/>
                <a:cs typeface="Times New Roman" pitchFamily="18" charset="0"/>
              </a:rPr>
              <a:t>, σελ. 20-22, </a:t>
            </a:r>
            <a:r>
              <a:rPr lang="el-GR" sz="4300" dirty="0" err="1" smtClean="0">
                <a:latin typeface="Times New Roman" pitchFamily="18" charset="0"/>
                <a:cs typeface="Times New Roman" pitchFamily="18" charset="0"/>
              </a:rPr>
              <a:t>ICAP</a:t>
            </a:r>
            <a:r>
              <a:rPr lang="el-GR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300" dirty="0" err="1" smtClean="0">
                <a:latin typeface="Times New Roman" pitchFamily="18" charset="0"/>
                <a:cs typeface="Times New Roman" pitchFamily="18" charset="0"/>
              </a:rPr>
              <a:t>Marketing</a:t>
            </a:r>
            <a:r>
              <a:rPr lang="el-GR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300" dirty="0" err="1" smtClean="0">
                <a:latin typeface="Times New Roman" pitchFamily="18" charset="0"/>
                <a:cs typeface="Times New Roman" pitchFamily="18" charset="0"/>
              </a:rPr>
              <a:t>Solutions</a:t>
            </a:r>
            <a:r>
              <a:rPr lang="el-GR" sz="4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4300" dirty="0" err="1" smtClean="0">
                <a:latin typeface="Times New Roman" pitchFamily="18" charset="0"/>
                <a:cs typeface="Times New Roman" pitchFamily="18" charset="0"/>
              </a:rPr>
              <a:t>Leading</a:t>
            </a:r>
            <a:r>
              <a:rPr lang="el-GR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300" dirty="0" err="1" smtClean="0">
                <a:latin typeface="Times New Roman" pitchFamily="18" charset="0"/>
                <a:cs typeface="Times New Roman" pitchFamily="18" charset="0"/>
              </a:rPr>
              <a:t>Women</a:t>
            </a:r>
            <a:r>
              <a:rPr lang="el-GR" sz="4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3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4300" dirty="0" smtClean="0">
                <a:latin typeface="Times New Roman" pitchFamily="18" charset="0"/>
                <a:cs typeface="Times New Roman" pitchFamily="18" charset="0"/>
              </a:rPr>
              <a:t> Business / οι γυναίκες Ηγέτες των επιχειρήσεων στην Ελλάδα.</a:t>
            </a:r>
          </a:p>
          <a:p>
            <a:endParaRPr lang="el-GR" sz="3200" dirty="0" smtClean="0"/>
          </a:p>
          <a:p>
            <a:pPr>
              <a:buNone/>
            </a:pPr>
            <a:r>
              <a:rPr lang="en-US" sz="3200" dirty="0" smtClean="0"/>
              <a:t> 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              </a:t>
            </a:r>
            <a:r>
              <a:rPr lang="el-GR" sz="8000" dirty="0" smtClean="0">
                <a:solidFill>
                  <a:srgbClr val="C00000"/>
                </a:solidFill>
              </a:rPr>
              <a:t>ΕΥΧΑΡΙΣΤΩ</a:t>
            </a:r>
            <a:br>
              <a:rPr lang="el-GR" sz="8000" dirty="0" smtClean="0">
                <a:solidFill>
                  <a:srgbClr val="C00000"/>
                </a:solidFill>
              </a:rPr>
            </a:br>
            <a:endParaRPr lang="el-GR" sz="8000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Irene Kamberidou\Pictures\diversity2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21955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Irene Kamberidou\Pictures\social media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1699260" cy="1722120"/>
          </a:xfrm>
          <a:prstGeom prst="rect">
            <a:avLst/>
          </a:prstGeom>
          <a:noFill/>
        </p:spPr>
      </p:pic>
      <p:pic>
        <p:nvPicPr>
          <p:cNvPr id="9" name="Picture 2" descr="C:\Users\Irene Kamberidou\Pictures\societ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00808"/>
            <a:ext cx="2757686" cy="1656184"/>
          </a:xfrm>
          <a:prstGeom prst="rect">
            <a:avLst/>
          </a:prstGeom>
          <a:noFill/>
        </p:spPr>
      </p:pic>
      <p:pic>
        <p:nvPicPr>
          <p:cNvPr id="10" name="Content Placeholder 6" descr="technophob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293096"/>
            <a:ext cx="1800200" cy="2165945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0371">
            <a:off x="2095750" y="2309312"/>
            <a:ext cx="38100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000" dirty="0" smtClean="0">
                <a:solidFill>
                  <a:srgbClr val="C00000"/>
                </a:solidFill>
              </a:rPr>
              <a:t>Παντούλη, Όλγα (</a:t>
            </a:r>
            <a:r>
              <a:rPr lang="el-GR" sz="2000" b="1" dirty="0" smtClean="0">
                <a:solidFill>
                  <a:srgbClr val="C00000"/>
                </a:solidFill>
              </a:rPr>
              <a:t>2015</a:t>
            </a:r>
            <a:r>
              <a:rPr lang="el-GR" sz="2000" dirty="0" smtClean="0">
                <a:solidFill>
                  <a:srgbClr val="C00000"/>
                </a:solidFill>
              </a:rPr>
              <a:t>).  </a:t>
            </a:r>
            <a:r>
              <a:rPr lang="el-GR" sz="2000" b="1" i="1" dirty="0" smtClean="0">
                <a:solidFill>
                  <a:srgbClr val="C00000"/>
                </a:solidFill>
              </a:rPr>
              <a:t>Αφηγήσεις ζωής Ελληνίδων επιστημόνων</a:t>
            </a:r>
            <a:r>
              <a:rPr lang="el-GR" sz="2000" dirty="0" smtClean="0">
                <a:solidFill>
                  <a:srgbClr val="C00000"/>
                </a:solidFill>
              </a:rPr>
              <a:t>: </a:t>
            </a:r>
            <a:r>
              <a:rPr lang="el-GR" sz="2000" i="1" dirty="0" smtClean="0">
                <a:solidFill>
                  <a:srgbClr val="C00000"/>
                </a:solidFill>
              </a:rPr>
              <a:t>η εξέλιξη στους τομείς της Φυσικής, των Μαθηματικών, της Μηχανικής και της </a:t>
            </a:r>
            <a:r>
              <a:rPr lang="el-GR" sz="2000" b="1" i="1" dirty="0" smtClean="0">
                <a:solidFill>
                  <a:srgbClr val="C00000"/>
                </a:solidFill>
              </a:rPr>
              <a:t>Τεχνολογίας</a:t>
            </a:r>
            <a:r>
              <a:rPr lang="el-GR" sz="2000" dirty="0" smtClean="0">
                <a:solidFill>
                  <a:srgbClr val="C00000"/>
                </a:solidFill>
              </a:rPr>
              <a:t>. </a:t>
            </a:r>
            <a:r>
              <a:rPr lang="el-GR" sz="2000" dirty="0" err="1" smtClean="0">
                <a:solidFill>
                  <a:srgbClr val="C00000"/>
                </a:solidFill>
              </a:rPr>
              <a:t>Θεσσαλονική</a:t>
            </a:r>
            <a:r>
              <a:rPr lang="el-GR" sz="2000" dirty="0" smtClean="0">
                <a:solidFill>
                  <a:srgbClr val="C00000"/>
                </a:solidFill>
              </a:rPr>
              <a:t>: Εκδόσεις </a:t>
            </a:r>
            <a:r>
              <a:rPr lang="el-GR" sz="2000" i="1" dirty="0" smtClean="0">
                <a:solidFill>
                  <a:srgbClr val="C00000"/>
                </a:solidFill>
              </a:rPr>
              <a:t>Ρώμη.</a:t>
            </a:r>
            <a:endParaRPr lang="el-GR" sz="2000" dirty="0"/>
          </a:p>
        </p:txBody>
      </p:sp>
      <p:pic>
        <p:nvPicPr>
          <p:cNvPr id="7" name="Content Placeholder 6" descr="technophobia 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59400" y="1636713"/>
            <a:ext cx="2857500" cy="44767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10" name="Content Placeholder 5" descr="technophobi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132856"/>
            <a:ext cx="1872208" cy="2160240"/>
          </a:xfrm>
          <a:prstGeom prst="rect">
            <a:avLst/>
          </a:prstGeom>
        </p:spPr>
      </p:pic>
      <p:pic>
        <p:nvPicPr>
          <p:cNvPr id="11" name="Content Placeholder 6" descr="technophob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5373216"/>
            <a:ext cx="2808312" cy="1296144"/>
          </a:xfrm>
          <a:prstGeom prst="rect">
            <a:avLst/>
          </a:prstGeom>
        </p:spPr>
      </p:pic>
      <p:pic>
        <p:nvPicPr>
          <p:cNvPr id="13" name="Content Placeholder 5" descr="Technophobia 4. boy.pn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395536" y="1988841"/>
            <a:ext cx="3312368" cy="4392488"/>
          </a:xfrm>
        </p:spPr>
      </p:pic>
      <p:pic>
        <p:nvPicPr>
          <p:cNvPr id="14" name="Content Placeholder 8" descr="execcutive.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1772816"/>
            <a:ext cx="670560" cy="1691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300" dirty="0" smtClean="0">
                <a:latin typeface="Arial" pitchFamily="34" charset="0"/>
                <a:cs typeface="Arial" pitchFamily="34" charset="0"/>
              </a:rPr>
              <a:t>Dunn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2014</a:t>
            </a:r>
            <a:r>
              <a:rPr lang="el-GR" sz="23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Kamberidou</a:t>
            </a:r>
            <a:r>
              <a:rPr lang="el-GR" sz="2300" dirty="0" smtClean="0">
                <a:latin typeface="Arial" pitchFamily="34" charset="0"/>
                <a:cs typeface="Arial" pitchFamily="34" charset="0"/>
              </a:rPr>
              <a:t> 2013, 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Sandberg</a:t>
            </a:r>
            <a:r>
              <a:rPr lang="el-GR" sz="2300" dirty="0" smtClean="0">
                <a:latin typeface="Arial" pitchFamily="34" charset="0"/>
                <a:cs typeface="Arial" pitchFamily="34" charset="0"/>
              </a:rPr>
              <a:t> 2013,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Salamouris</a:t>
            </a:r>
            <a:r>
              <a:rPr lang="el-GR" sz="2300" dirty="0" smtClean="0">
                <a:latin typeface="Arial" pitchFamily="34" charset="0"/>
                <a:cs typeface="Arial" pitchFamily="34" charset="0"/>
              </a:rPr>
              <a:t> 2012,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SheSpeaks</a:t>
            </a:r>
            <a:r>
              <a:rPr lang="el-GR" sz="2300" dirty="0" smtClean="0">
                <a:latin typeface="Arial" pitchFamily="34" charset="0"/>
                <a:cs typeface="Arial" pitchFamily="34" charset="0"/>
              </a:rPr>
              <a:t> 2011, 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l-GR" sz="2300" dirty="0" err="1" smtClean="0">
                <a:latin typeface="Arial" pitchFamily="34" charset="0"/>
                <a:cs typeface="Arial" pitchFamily="34" charset="0"/>
              </a:rPr>
              <a:t>ooley</a:t>
            </a:r>
            <a:r>
              <a:rPr lang="el-GR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&amp;</a:t>
            </a:r>
            <a:r>
              <a:rPr lang="el-GR" sz="23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sz="2300" dirty="0" err="1" smtClean="0">
                <a:latin typeface="Arial" pitchFamily="34" charset="0"/>
                <a:cs typeface="Arial" pitchFamily="34" charset="0"/>
              </a:rPr>
              <a:t>Malone</a:t>
            </a:r>
            <a:r>
              <a:rPr lang="el-GR" sz="2300" dirty="0" smtClean="0">
                <a:latin typeface="Arial" pitchFamily="34" charset="0"/>
                <a:cs typeface="Arial" pitchFamily="34" charset="0"/>
              </a:rPr>
              <a:t> 2011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Cox</a:t>
            </a:r>
            <a:r>
              <a:rPr lang="el-GR" sz="23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Wittenberg</a:t>
            </a:r>
            <a:r>
              <a:rPr lang="el-GR" sz="23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Maitland</a:t>
            </a:r>
            <a:r>
              <a:rPr lang="el-GR" sz="2300" dirty="0" smtClean="0">
                <a:latin typeface="Arial" pitchFamily="34" charset="0"/>
                <a:cs typeface="Arial" pitchFamily="34" charset="0"/>
              </a:rPr>
              <a:t> 2009,  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300" dirty="0" err="1" smtClean="0">
                <a:latin typeface="Arial" pitchFamily="34" charset="0"/>
                <a:cs typeface="Arial" pitchFamily="34" charset="0"/>
              </a:rPr>
              <a:t>Shipman</a:t>
            </a:r>
            <a:r>
              <a:rPr lang="el-GR" sz="23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l-GR" sz="2300" dirty="0" err="1" smtClean="0">
                <a:latin typeface="Arial" pitchFamily="34" charset="0"/>
                <a:cs typeface="Arial" pitchFamily="34" charset="0"/>
              </a:rPr>
              <a:t>Kay</a:t>
            </a:r>
            <a:r>
              <a:rPr lang="el-GR" sz="2300" dirty="0" smtClean="0">
                <a:latin typeface="Arial" pitchFamily="34" charset="0"/>
                <a:cs typeface="Arial" pitchFamily="34" charset="0"/>
              </a:rPr>
              <a:t> 2009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sz="2300" dirty="0" smtClean="0">
                <a:latin typeface="Arial" pitchFamily="34" charset="0"/>
                <a:cs typeface="Arial" pitchFamily="34" charset="0"/>
              </a:rPr>
              <a:t> κ.ά.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endParaRPr lang="el-GR" sz="2000" dirty="0" smtClean="0"/>
          </a:p>
          <a:p>
            <a:endParaRPr lang="el-GR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«Τι κάνει μια ομάδα ευφυέστερη; Περισσότερες γυναίκες!» </a:t>
            </a:r>
            <a:r>
              <a:rPr lang="el-GR" sz="2000" dirty="0" smtClean="0"/>
              <a:t>(</a:t>
            </a:r>
            <a:r>
              <a:rPr lang="el-GR" sz="2000" dirty="0" err="1" smtClean="0"/>
              <a:t>Anita</a:t>
            </a:r>
            <a:r>
              <a:rPr lang="el-GR" sz="2000" dirty="0" smtClean="0"/>
              <a:t> </a:t>
            </a:r>
            <a:r>
              <a:rPr lang="en-US" sz="2000" dirty="0" smtClean="0"/>
              <a:t>W</a:t>
            </a:r>
            <a:r>
              <a:rPr lang="el-GR" sz="2000" dirty="0" err="1" smtClean="0"/>
              <a:t>ooley</a:t>
            </a:r>
            <a:r>
              <a:rPr lang="el-GR" sz="2000" dirty="0" smtClean="0"/>
              <a:t> και Thomas </a:t>
            </a:r>
            <a:r>
              <a:rPr lang="el-GR" sz="2000" dirty="0" err="1" smtClean="0"/>
              <a:t>Malone</a:t>
            </a:r>
            <a:r>
              <a:rPr lang="el-GR" sz="2000" dirty="0" smtClean="0"/>
              <a:t> 2011)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l-GR" i="1" dirty="0" smtClean="0"/>
              <a:t>«θηλυκές δεξιότητες»</a:t>
            </a:r>
            <a:endParaRPr lang="el-G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l-GR" i="1" dirty="0" smtClean="0"/>
              <a:t> «Συλλογική νοημοσύνη …»</a:t>
            </a:r>
            <a:endParaRPr lang="el-GR" dirty="0"/>
          </a:p>
        </p:txBody>
      </p:sp>
      <p:pic>
        <p:nvPicPr>
          <p:cNvPr id="15" name="Content Placeholder 5" descr="teamwo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941168"/>
            <a:ext cx="2736304" cy="1501140"/>
          </a:xfrm>
          <a:prstGeom prst="rect">
            <a:avLst/>
          </a:prstGeom>
        </p:spPr>
      </p:pic>
      <p:pic>
        <p:nvPicPr>
          <p:cNvPr id="13" name="Content Placeholder 12" descr="sha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09361">
            <a:off x="3237944" y="306536"/>
            <a:ext cx="2834640" cy="1258289"/>
          </a:xfrm>
          <a:prstGeom prst="rect">
            <a:avLst/>
          </a:prstGeom>
        </p:spPr>
      </p:pic>
      <p:pic>
        <p:nvPicPr>
          <p:cNvPr id="14" name="Content Placeholder 9" descr="executi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852936"/>
            <a:ext cx="675255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l-GR" b="1" dirty="0" smtClean="0"/>
              <a:t>Δείγμα:  </a:t>
            </a:r>
            <a:r>
              <a:rPr lang="el-GR" b="1" dirty="0" smtClean="0">
                <a:solidFill>
                  <a:srgbClr val="002060"/>
                </a:solidFill>
              </a:rPr>
              <a:t>3.963</a:t>
            </a:r>
            <a:r>
              <a:rPr lang="el-GR" b="1" dirty="0" smtClean="0"/>
              <a:t> γυναίκες στις ΗΠΑ …</a:t>
            </a:r>
            <a:endParaRPr lang="en-US" b="1" dirty="0" smtClean="0"/>
          </a:p>
          <a:p>
            <a:r>
              <a:rPr lang="el-GR" dirty="0" smtClean="0"/>
              <a:t>«Η γυναίκα θέλει να </a:t>
            </a:r>
            <a:r>
              <a:rPr lang="el-GR" b="1" i="1" dirty="0" smtClean="0">
                <a:solidFill>
                  <a:srgbClr val="7030A0"/>
                </a:solidFill>
              </a:rPr>
              <a:t>μοιράζεται</a:t>
            </a:r>
            <a:r>
              <a:rPr lang="el-GR" dirty="0" smtClean="0"/>
              <a:t> και να </a:t>
            </a:r>
            <a:r>
              <a:rPr lang="el-GR" b="1" i="1" dirty="0" smtClean="0">
                <a:solidFill>
                  <a:srgbClr val="7030A0"/>
                </a:solidFill>
              </a:rPr>
              <a:t>ακούει</a:t>
            </a:r>
            <a:r>
              <a:rPr lang="el-GR" dirty="0" smtClean="0"/>
              <a:t> και όχι απλά να χρησιμοποιεί τα μέσα κοινωνικής δικτύωσης (ΜΚΔ) ή το διαδίκτυο ως ένα μεγάφωνο για να ακούσει τη φωνή της, να </a:t>
            </a:r>
            <a:r>
              <a:rPr lang="el-GR" b="1" dirty="0" smtClean="0"/>
              <a:t>επιβάλλει</a:t>
            </a:r>
            <a:r>
              <a:rPr lang="el-GR" dirty="0" smtClean="0"/>
              <a:t> την άποψή της ή να προωθήσει την προσωπική της ατζέντα …» (</a:t>
            </a:r>
            <a:r>
              <a:rPr lang="en-GB" dirty="0" err="1" smtClean="0">
                <a:solidFill>
                  <a:srgbClr val="0070C0"/>
                </a:solidFill>
              </a:rPr>
              <a:t>SheSpeaks</a:t>
            </a:r>
            <a:r>
              <a:rPr lang="el-GR" dirty="0" smtClean="0">
                <a:solidFill>
                  <a:srgbClr val="0070C0"/>
                </a:solidFill>
              </a:rPr>
              <a:t>, </a:t>
            </a:r>
            <a:r>
              <a:rPr lang="el-GR" sz="2000" dirty="0" smtClean="0">
                <a:solidFill>
                  <a:srgbClr val="0070C0"/>
                </a:solidFill>
              </a:rPr>
              <a:t>2012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56084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10" descr="Entrepreneur.jpg.2.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5517232"/>
            <a:ext cx="1760220" cy="1080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11560" y="5486400"/>
            <a:ext cx="7920880" cy="96693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  </a:t>
            </a:r>
            <a:r>
              <a:rPr lang="en-US" dirty="0" smtClean="0"/>
              <a:t>           </a:t>
            </a:r>
            <a:r>
              <a:rPr lang="el-GR" dirty="0" smtClean="0">
                <a:solidFill>
                  <a:srgbClr val="C00000"/>
                </a:solidFill>
              </a:rPr>
              <a:t>Πρωτοποριακές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el-GR" dirty="0" smtClean="0">
                <a:solidFill>
                  <a:srgbClr val="C00000"/>
                </a:solidFill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μετατρεπτικές</a:t>
            </a:r>
            <a:r>
              <a:rPr lang="el-GR" dirty="0" smtClean="0">
                <a:solidFill>
                  <a:srgbClr val="C00000"/>
                </a:solidFill>
              </a:rPr>
              <a:t> γυναικείες ηγετικές δεξιότητες </a:t>
            </a:r>
            <a:r>
              <a:rPr lang="en-US" dirty="0" smtClean="0">
                <a:solidFill>
                  <a:srgbClr val="C00000"/>
                </a:solidFill>
              </a:rPr>
              <a:t>:  </a:t>
            </a:r>
            <a:endParaRPr lang="el-GR" dirty="0">
              <a:solidFill>
                <a:srgbClr val="C00000"/>
              </a:solidFill>
            </a:endParaRPr>
          </a:p>
          <a:p>
            <a:r>
              <a:rPr lang="el-GR" dirty="0" smtClean="0"/>
              <a:t>                 </a:t>
            </a:r>
            <a:r>
              <a:rPr lang="en-US" dirty="0" smtClean="0"/>
              <a:t>“</a:t>
            </a:r>
            <a:r>
              <a:rPr lang="en-US" sz="3600" b="1" dirty="0" smtClean="0">
                <a:solidFill>
                  <a:srgbClr val="C00000"/>
                </a:solidFill>
              </a:rPr>
              <a:t>transformational leadership style</a:t>
            </a:r>
            <a:r>
              <a:rPr lang="en-US" dirty="0" smtClean="0"/>
              <a:t>”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mtClean="0"/>
              <a:t>  «Γυναικείες Αρετές»</a:t>
            </a:r>
            <a:r>
              <a:rPr lang="en-US" smtClean="0"/>
              <a:t>,  </a:t>
            </a:r>
            <a:r>
              <a:rPr lang="el-GR" smtClean="0"/>
              <a:t>«θηλυκές δεξιότητες»</a:t>
            </a:r>
            <a:endParaRPr lang="el-G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12" name="Content Placeholder 4" descr="sharing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044" b="12044"/>
          <a:stretch>
            <a:fillRect/>
          </a:stretch>
        </p:blipFill>
        <p:spPr/>
      </p:pic>
      <p:pic>
        <p:nvPicPr>
          <p:cNvPr id="6" name="Content Placeholder 5" descr="list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48582">
            <a:off x="2513843" y="1167383"/>
            <a:ext cx="4241162" cy="853440"/>
          </a:xfrm>
          <a:prstGeom prst="rect">
            <a:avLst/>
          </a:prstGeom>
        </p:spPr>
      </p:pic>
      <p:pic>
        <p:nvPicPr>
          <p:cNvPr id="7" name="Content Placeholder 7" descr="sha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908720"/>
            <a:ext cx="1744980" cy="2304256"/>
          </a:xfrm>
          <a:prstGeom prst="rect">
            <a:avLst/>
          </a:prstGeom>
        </p:spPr>
      </p:pic>
      <p:pic>
        <p:nvPicPr>
          <p:cNvPr id="9" name="Content Placeholder 12" descr="shar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09361">
            <a:off x="1653767" y="2727422"/>
            <a:ext cx="2834640" cy="1258289"/>
          </a:xfrm>
          <a:prstGeom prst="rect">
            <a:avLst/>
          </a:prstGeom>
        </p:spPr>
      </p:pic>
      <p:pic>
        <p:nvPicPr>
          <p:cNvPr id="16" name="Content Placeholder 4" descr="team wor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692696"/>
            <a:ext cx="1714500" cy="1714500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907704" y="3982998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                  WOMEN SHARE</a:t>
            </a:r>
            <a:endParaRPr lang="el-GR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       </a:t>
            </a:r>
            <a:r>
              <a:rPr lang="el-GR" dirty="0" err="1" smtClean="0"/>
              <a:t>Sheryl</a:t>
            </a:r>
            <a:r>
              <a:rPr lang="el-GR" dirty="0" smtClean="0"/>
              <a:t> </a:t>
            </a:r>
            <a:r>
              <a:rPr lang="el-GR" dirty="0" err="1" smtClean="0"/>
              <a:t>Sandberg</a:t>
            </a:r>
            <a:r>
              <a:rPr lang="el-GR" dirty="0" smtClean="0"/>
              <a:t> (2013)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«Αντί να αναρωτιόμαστε ‘μπορούμε να τα </a:t>
            </a:r>
            <a:r>
              <a:rPr lang="el-GR" b="1" dirty="0" smtClean="0"/>
              <a:t>έχουμε</a:t>
            </a:r>
            <a:r>
              <a:rPr lang="el-GR" dirty="0" smtClean="0"/>
              <a:t> όλα,’, καλύτερα να αναρωτηθούμε ‘μπορούμε να τα </a:t>
            </a:r>
            <a:r>
              <a:rPr lang="el-GR" b="1" dirty="0" smtClean="0"/>
              <a:t>κάνουμε</a:t>
            </a:r>
            <a:r>
              <a:rPr lang="el-GR" dirty="0" smtClean="0"/>
              <a:t> όλα;’ Η απάντηση είναι και πάλι </a:t>
            </a:r>
            <a:r>
              <a:rPr lang="el-GR" b="1" dirty="0" err="1" smtClean="0">
                <a:solidFill>
                  <a:srgbClr val="C00000"/>
                </a:solidFill>
              </a:rPr>
              <a:t>ΌΧΙ</a:t>
            </a:r>
            <a:r>
              <a:rPr lang="el-GR" b="1" dirty="0" smtClean="0">
                <a:solidFill>
                  <a:srgbClr val="C00000"/>
                </a:solidFill>
              </a:rPr>
              <a:t> !</a:t>
            </a:r>
            <a:r>
              <a:rPr lang="el-GR" dirty="0" smtClean="0"/>
              <a:t>» (</a:t>
            </a:r>
            <a:r>
              <a:rPr lang="el-GR" dirty="0" err="1" smtClean="0"/>
              <a:t>Sandberg</a:t>
            </a:r>
            <a:r>
              <a:rPr lang="el-GR" dirty="0" smtClean="0"/>
              <a:t>, 2013: 191). 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8" name="Content Placeholder 5" descr="sheryl sandberg meet-feminisms-new-billionaire-icon-sheryl-sandber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Multi-tasking</a:t>
            </a:r>
            <a:endParaRPr lang="el-G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7" name="Content Placeholder 7" descr="Entrepreneur.jpg.5.multitasking.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915816" y="1700808"/>
            <a:ext cx="2805405" cy="3456384"/>
          </a:xfrm>
        </p:spPr>
      </p:pic>
      <p:pic>
        <p:nvPicPr>
          <p:cNvPr id="8" name="Content Placeholder 6" descr="multitasking m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420888"/>
            <a:ext cx="1866900" cy="2088232"/>
          </a:xfrm>
          <a:prstGeom prst="rect">
            <a:avLst/>
          </a:prstGeom>
        </p:spPr>
      </p:pic>
      <p:pic>
        <p:nvPicPr>
          <p:cNvPr id="10" name="Content Placeholder 10" descr="multitasking2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933056"/>
            <a:ext cx="1872208" cy="20162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0426415">
            <a:off x="4572000" y="4741114"/>
            <a:ext cx="403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Ταυτόχρονη εκτέλεση πολλών εργασιών/υποχρεώσεων ή πολλαπλές και παράλληλες δουλειές, καθήκοντα</a:t>
            </a:r>
            <a:r>
              <a:rPr lang="en-US" sz="2000" dirty="0" smtClean="0"/>
              <a:t> </a:t>
            </a:r>
            <a:r>
              <a:rPr lang="en-US" dirty="0" smtClean="0"/>
              <a:t>….</a:t>
            </a:r>
            <a:endParaRPr lang="el-GR" dirty="0"/>
          </a:p>
        </p:txBody>
      </p:sp>
      <p:pic>
        <p:nvPicPr>
          <p:cNvPr id="12" name="Content Placeholder 4" descr="superwom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88640"/>
            <a:ext cx="1577340" cy="2075304"/>
          </a:xfrm>
          <a:prstGeom prst="rect">
            <a:avLst/>
          </a:prstGeom>
        </p:spPr>
      </p:pic>
      <p:pic>
        <p:nvPicPr>
          <p:cNvPr id="13" name="Content Placeholder 5" descr="SUPERMA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476672"/>
            <a:ext cx="2304256" cy="18002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3861048"/>
            <a:ext cx="1152128" cy="208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ontent Placeholder 8" descr="multitask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592" y="1844824"/>
            <a:ext cx="196596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Sheryl</a:t>
            </a:r>
            <a:r>
              <a:rPr lang="el-GR" dirty="0" smtClean="0"/>
              <a:t> </a:t>
            </a:r>
            <a:r>
              <a:rPr lang="el-GR" dirty="0" err="1" smtClean="0"/>
              <a:t>Sandberg</a:t>
            </a:r>
            <a:r>
              <a:rPr lang="el-GR" dirty="0" smtClean="0"/>
              <a:t> (2013)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l-GR" b="1" dirty="0" smtClean="0"/>
              <a:t>«Κάντε τον σύντροφό σας πραγματικό σύντροφο ….»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7" name="Content Placeholder 9" descr="execut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988840"/>
            <a:ext cx="819271" cy="1440160"/>
          </a:xfrm>
          <a:prstGeom prst="rect">
            <a:avLst/>
          </a:prstGeom>
        </p:spPr>
      </p:pic>
      <p:pic>
        <p:nvPicPr>
          <p:cNvPr id="8" name="Content Placeholder 4" descr="Sheryl Sandber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2882867"/>
            <a:ext cx="3886200" cy="19844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Επαγγελματική επιτυχία</a:t>
            </a:r>
            <a:r>
              <a:rPr lang="el-GR" dirty="0" smtClean="0"/>
              <a:t> </a:t>
            </a:r>
            <a:r>
              <a:rPr lang="el-GR" b="1" dirty="0" smtClean="0"/>
              <a:t>σημαίνει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Έρευνα για την </a:t>
            </a:r>
            <a:r>
              <a:rPr lang="el-GR" b="1" i="1" dirty="0" smtClean="0"/>
              <a:t>Επαγγελματική Επιτυχία</a:t>
            </a:r>
            <a:r>
              <a:rPr lang="el-GR" b="1" dirty="0" smtClean="0"/>
              <a:t>  </a:t>
            </a:r>
            <a:r>
              <a:rPr lang="el-GR" dirty="0" smtClean="0"/>
              <a:t>που πραγματοποίησε το 2013 </a:t>
            </a:r>
            <a:r>
              <a:rPr lang="el-GR" sz="2200" dirty="0" smtClean="0"/>
              <a:t>η  </a:t>
            </a:r>
            <a:r>
              <a:rPr lang="el-GR" sz="2200" dirty="0" smtClean="0">
                <a:solidFill>
                  <a:srgbClr val="0070C0"/>
                </a:solidFill>
              </a:rPr>
              <a:t>ΜΙΛΗΤΟΣ Α.Ε</a:t>
            </a:r>
            <a:r>
              <a:rPr lang="el-GR" sz="2200" dirty="0" smtClean="0"/>
              <a:t>. και η </a:t>
            </a:r>
            <a:r>
              <a:rPr lang="el-GR" sz="2200" dirty="0" err="1" smtClean="0">
                <a:solidFill>
                  <a:srgbClr val="0070C0"/>
                </a:solidFill>
              </a:rPr>
              <a:t>ΚΟΙΝ.Σ.Ε.Π</a:t>
            </a:r>
            <a:r>
              <a:rPr lang="el-GR" sz="2200" dirty="0" smtClean="0">
                <a:solidFill>
                  <a:srgbClr val="0070C0"/>
                </a:solidFill>
              </a:rPr>
              <a:t>. </a:t>
            </a:r>
            <a:r>
              <a:rPr lang="el-GR" sz="2200" i="1" dirty="0" err="1" smtClean="0">
                <a:solidFill>
                  <a:srgbClr val="0070C0"/>
                </a:solidFill>
              </a:rPr>
              <a:t>knowl</a:t>
            </a:r>
            <a:r>
              <a:rPr lang="el-GR" sz="2200" i="1" dirty="0" smtClean="0"/>
              <a:t>,</a:t>
            </a:r>
            <a:r>
              <a:rPr lang="el-GR" sz="2200" dirty="0" smtClean="0"/>
              <a:t> σε συνεργασία με την </a:t>
            </a:r>
            <a:r>
              <a:rPr lang="el-GR" sz="2200" dirty="0" err="1" smtClean="0">
                <a:solidFill>
                  <a:srgbClr val="0070C0"/>
                </a:solidFill>
              </a:rPr>
              <a:t>ICAP</a:t>
            </a:r>
            <a:r>
              <a:rPr lang="el-GR" sz="2200" dirty="0" smtClean="0">
                <a:solidFill>
                  <a:srgbClr val="0070C0"/>
                </a:solidFill>
              </a:rPr>
              <a:t> </a:t>
            </a:r>
            <a:r>
              <a:rPr lang="el-GR" sz="2200" dirty="0" err="1" smtClean="0">
                <a:solidFill>
                  <a:srgbClr val="0070C0"/>
                </a:solidFill>
              </a:rPr>
              <a:t>GROUP</a:t>
            </a:r>
            <a:r>
              <a:rPr lang="el-GR" sz="2200" dirty="0" smtClean="0">
                <a:solidFill>
                  <a:srgbClr val="0070C0"/>
                </a:solidFill>
              </a:rPr>
              <a:t> </a:t>
            </a:r>
            <a:r>
              <a:rPr lang="el-GR" sz="2200" dirty="0" err="1" smtClean="0">
                <a:solidFill>
                  <a:srgbClr val="0070C0"/>
                </a:solidFill>
              </a:rPr>
              <a:t>A.E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pic>
        <p:nvPicPr>
          <p:cNvPr id="5" name="Content Placeholder 8" descr="Entrepreneur.jpg.4.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412776"/>
            <a:ext cx="2160240" cy="3168352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9" name="Content Placeholder 4" descr="team 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35118">
            <a:off x="6965706" y="3877756"/>
            <a:ext cx="1714500" cy="2307551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C07296CAB1589D4B9DFFEB54081373F6" ma:contentTypeVersion="2" ma:contentTypeDescription="Δημιουργία νέου εγγράφου" ma:contentTypeScope="" ma:versionID="529630e6c9c2947216b72a1fabd82732">
  <xsd:schema xmlns:xsd="http://www.w3.org/2001/XMLSchema" xmlns:xs="http://www.w3.org/2001/XMLSchema" xmlns:p="http://schemas.microsoft.com/office/2006/metadata/properties" xmlns:ns2="38625d9d-7032-45ec-a7c4-c457cf28a598" targetNamespace="http://schemas.microsoft.com/office/2006/metadata/properties" ma:root="true" ma:fieldsID="b83b9279d4c9210f75f6937f5803c128" ns2:_="">
    <xsd:import namespace="38625d9d-7032-45ec-a7c4-c457cf28a59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25d9d-7032-45ec-a7c4-c457cf28a59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Τιμή αναγνωριστικού εγγράφου" ma:description="Η τιμή του αναγνωριστικού εγγράφου που έχει αντιστοιχιστεί σε αυτό το στοιχείο." ma:internalName="_dlc_DocId" ma:readOnly="true">
      <xsd:simpleType>
        <xsd:restriction base="dms:Text"/>
      </xsd:simpleType>
    </xsd:element>
    <xsd:element name="_dlc_DocIdUrl" ma:index="9" nillable="true" ma:displayName="Αναγνωριστικό εγγράφου" ma:description="Μόνιμη σύνδεση σε αυτό το έγγραφο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Κοινή χρήση με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Κοινή χρήση με λεπτομέρειες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8625d9d-7032-45ec-a7c4-c457cf28a598">FMKPZZVP4KDZ-1958051237-14277</_dlc_DocId>
    <_dlc_DocIdUrl xmlns="38625d9d-7032-45ec-a7c4-c457cf28a598">
      <Url>https://peoplecert.sharepoint.com/HEPIS/_layouts/15/DocIdRedir.aspx?ID=FMKPZZVP4KDZ-1958051237-14277</Url>
      <Description>FMKPZZVP4KDZ-1958051237-14277</Description>
    </_dlc_DocIdUrl>
  </documentManagement>
</p:properties>
</file>

<file path=customXml/itemProps1.xml><?xml version="1.0" encoding="utf-8"?>
<ds:datastoreItem xmlns:ds="http://schemas.openxmlformats.org/officeDocument/2006/customXml" ds:itemID="{45357832-CFCB-47A9-9C9F-6CF5F3F63C46}"/>
</file>

<file path=customXml/itemProps2.xml><?xml version="1.0" encoding="utf-8"?>
<ds:datastoreItem xmlns:ds="http://schemas.openxmlformats.org/officeDocument/2006/customXml" ds:itemID="{82440314-64F9-48A2-A7A7-86014943CAC9}"/>
</file>

<file path=customXml/itemProps3.xml><?xml version="1.0" encoding="utf-8"?>
<ds:datastoreItem xmlns:ds="http://schemas.openxmlformats.org/officeDocument/2006/customXml" ds:itemID="{B731D202-3A09-4D52-9F02-9033BEB31BA6}"/>
</file>

<file path=customXml/itemProps4.xml><?xml version="1.0" encoding="utf-8"?>
<ds:datastoreItem xmlns:ds="http://schemas.openxmlformats.org/officeDocument/2006/customXml" ds:itemID="{FCBD573D-AD18-4F4C-ADFB-104AF50CC273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1683</TotalTime>
  <Words>861</Words>
  <Application>Microsoft Office PowerPoint</Application>
  <PresentationFormat>On-screen Show (4:3)</PresentationFormat>
  <Paragraphs>110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             Γυναίκα και Τεχνολογία:             η Ελληνική πραγματικότητα</vt:lpstr>
      <vt:lpstr>Παντούλη, Όλγα (2015).  Αφηγήσεις ζωής Ελληνίδων επιστημόνων: η εξέλιξη στους τομείς της Φυσικής, των Μαθηματικών, της Μηχανικής και της Τεχνολογίας. Θεσσαλονική: Εκδόσεις Ρώμη.</vt:lpstr>
      <vt:lpstr>PowerPoint Presentation</vt:lpstr>
      <vt:lpstr>PowerPoint Presentation</vt:lpstr>
      <vt:lpstr>  «Γυναικείες Αρετές»,  «θηλυκές δεξιότητες»</vt:lpstr>
      <vt:lpstr>          Sheryl Sandberg (2013)</vt:lpstr>
      <vt:lpstr>             Multi-tasking</vt:lpstr>
      <vt:lpstr>Sheryl Sandberg (2013)</vt:lpstr>
      <vt:lpstr>Επαγγελματική επιτυχία σημαίνει</vt:lpstr>
      <vt:lpstr> Συμβουλές (TIPS):</vt:lpstr>
      <vt:lpstr>            Συμβουλές (TIPS)</vt:lpstr>
      <vt:lpstr>             Συμβουλές (TIPS)</vt:lpstr>
      <vt:lpstr>Δεξιότητες, εκτός από τεχνολογικές,  που συστήνουν:</vt:lpstr>
      <vt:lpstr>        ΠΗΓΕΣ - ΒΙΒΛΙΟΓΡΑΦΙΑ</vt:lpstr>
      <vt:lpstr>       ΠΗΓΕΣ - ΒΙΒΛΙΟΓΡΑΦΙΑ</vt:lpstr>
      <vt:lpstr>                 ΕΥΧΑΡΙΣΤΩ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Irene Kamberidou</dc:creator>
  <cp:lastModifiedBy>User</cp:lastModifiedBy>
  <cp:revision>418</cp:revision>
  <dcterms:created xsi:type="dcterms:W3CDTF">2015-01-23T12:00:40Z</dcterms:created>
  <dcterms:modified xsi:type="dcterms:W3CDTF">2015-09-29T11:00:47Z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07b41ffa-7fb8-4ae9-956a-9e62a4327c28</vt:lpwstr>
  </property>
  <property fmtid="{D5CDD505-2E9C-101B-9397-08002B2CF9AE}" pid="3" name="ContentTypeId">
    <vt:lpwstr>0x010100C07296CAB1589D4B9DFFEB54081373F6</vt:lpwstr>
  </property>
</Properties>
</file>