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6" r:id="rId2"/>
    <p:sldId id="279" r:id="rId3"/>
    <p:sldId id="277" r:id="rId4"/>
    <p:sldId id="278" r:id="rId5"/>
    <p:sldId id="280" r:id="rId6"/>
    <p:sldId id="281" r:id="rId7"/>
    <p:sldId id="284" r:id="rId8"/>
    <p:sldId id="283" r:id="rId9"/>
    <p:sldId id="259" r:id="rId10"/>
    <p:sldId id="260" r:id="rId11"/>
    <p:sldId id="261" r:id="rId12"/>
    <p:sldId id="271" r:id="rId13"/>
    <p:sldId id="257" r:id="rId14"/>
    <p:sldId id="285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AEC8E-DD11-44F0-9AA2-709E6F4BB2D6}" type="datetimeFigureOut">
              <a:rPr lang="el-GR" smtClean="0"/>
              <a:t>9/10/2015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559BE-9AE8-40D0-B0B3-0B8B52BF613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8388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FB70A-FCBE-4EF2-B384-C3E9800D2AF8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DBC10-1870-4DD3-A077-3F2D444A4C15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786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A640B-B299-41EE-8429-B1FE8DFFF656}" type="slidenum">
              <a:rPr lang="el-GR" smtClean="0"/>
              <a:pPr/>
              <a:t>2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5765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692C7-B7C1-4D61-9418-B97F1BE67A6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FDE9C-B360-47EB-BC06-249F7F809182}" type="datetimeFigureOut">
              <a:rPr lang="el-GR" smtClean="0"/>
              <a:pPr/>
              <a:t>9/10/2015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76AD-578E-4948-8B35-B7BDDC6CEFC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mitra\Desktop\hr_passport[super-girl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492896"/>
            <a:ext cx="5494647" cy="366025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835696" y="134076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Διεκδικητικότητα</a:t>
            </a:r>
            <a:r>
              <a:rPr lang="el-G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: </a:t>
            </a:r>
            <a:br>
              <a:rPr lang="el-G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r>
              <a:rPr lang="el-G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βάλε υγιή όρια, ζήτα αυτό που αξίζεις!</a:t>
            </a:r>
            <a:endParaRPr lang="el-G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936625"/>
          </a:xfrm>
        </p:spPr>
        <p:txBody>
          <a:bodyPr/>
          <a:lstStyle/>
          <a:p>
            <a:r>
              <a:rPr lang="el-GR" sz="2800" b="1" smtClean="0">
                <a:solidFill>
                  <a:srgbClr val="7030A0"/>
                </a:solidFill>
                <a:latin typeface="Arial" pitchFamily="34" charset="0"/>
              </a:rPr>
              <a:t>π</a:t>
            </a:r>
            <a:r>
              <a:rPr lang="el-GR" sz="2800" b="1" smtClean="0">
                <a:solidFill>
                  <a:srgbClr val="7030A0"/>
                </a:solidFill>
                <a:latin typeface="Trebuchet MS" pitchFamily="34" charset="0"/>
              </a:rPr>
              <a:t>ώς λέμε αποτελεσματικά </a:t>
            </a:r>
            <a:r>
              <a:rPr lang="el-GR" sz="2800" b="1" smtClean="0">
                <a:solidFill>
                  <a:srgbClr val="7030A0"/>
                </a:solidFill>
                <a:latin typeface="Arial" pitchFamily="34" charset="0"/>
              </a:rPr>
              <a:t>«</a:t>
            </a:r>
            <a:r>
              <a:rPr lang="el-GR" sz="2800" b="1" smtClean="0">
                <a:solidFill>
                  <a:srgbClr val="7030A0"/>
                </a:solidFill>
                <a:latin typeface="Trebuchet MS" pitchFamily="34" charset="0"/>
              </a:rPr>
              <a:t>όχι</a:t>
            </a:r>
            <a:r>
              <a:rPr lang="el-GR" sz="2800" b="1" smtClean="0">
                <a:solidFill>
                  <a:srgbClr val="7030A0"/>
                </a:solidFill>
                <a:latin typeface="Arial" pitchFamily="34" charset="0"/>
              </a:rPr>
              <a:t>»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700213"/>
            <a:ext cx="7848600" cy="4249737"/>
          </a:xfrm>
        </p:spPr>
        <p:txBody>
          <a:bodyPr/>
          <a:lstStyle/>
          <a:p>
            <a:pPr algn="l">
              <a:buFontTx/>
              <a:buChar char="•"/>
              <a:defRPr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Μιλήστε με σταθερότητα και φυσικό τόνο, σαν να λέγατε την ώρα σε κάποιον.</a:t>
            </a:r>
          </a:p>
          <a:p>
            <a:pPr algn="l">
              <a:defRPr/>
            </a:pP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l">
              <a:buFontTx/>
              <a:buChar char="•"/>
              <a:defRPr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Μπείτε κατευθείαν στο ψητό, χωρίς πολλά λόγια.</a:t>
            </a:r>
          </a:p>
          <a:p>
            <a:pPr algn="l">
              <a:defRPr/>
            </a:pP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l">
              <a:buFontTx/>
              <a:buChar char="•"/>
              <a:defRPr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«Όχι, δεν το θέλω», «Όχι, δεν το χρειάζομαι. Ευχαριστώ, αλλά όχι!», «</a:t>
            </a:r>
            <a:r>
              <a:rPr lang="el-G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Επ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! Σταμάτα! Δεν μου αρέσει όταν...», «Σε ευχαριστώ που με ρώτησες, αλλά όχι...»</a:t>
            </a:r>
          </a:p>
          <a:p>
            <a:pPr algn="l">
              <a:defRPr/>
            </a:pPr>
            <a:endParaRPr lang="el-GR" sz="2400" b="1" dirty="0" smtClean="0">
              <a:solidFill>
                <a:srgbClr val="244800"/>
              </a:solidFill>
              <a:latin typeface="Trebuchet MS" pitchFamily="34" charset="0"/>
            </a:endParaRPr>
          </a:p>
          <a:p>
            <a:pPr>
              <a:buFontTx/>
              <a:buChar char="•"/>
              <a:defRPr/>
            </a:pPr>
            <a:endParaRPr lang="el-GR" sz="2000" dirty="0" smtClean="0">
              <a:latin typeface="Trebuchet MS" pitchFamily="34" charset="0"/>
            </a:endParaRPr>
          </a:p>
        </p:txBody>
      </p:sp>
      <p:pic>
        <p:nvPicPr>
          <p:cNvPr id="53252" name="Picture 5" descr="no-excus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013325"/>
            <a:ext cx="1639888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936625"/>
          </a:xfrm>
        </p:spPr>
        <p:txBody>
          <a:bodyPr/>
          <a:lstStyle/>
          <a:p>
            <a:r>
              <a:rPr lang="el-GR" sz="2800" b="1" dirty="0" smtClean="0">
                <a:solidFill>
                  <a:srgbClr val="7030A0"/>
                </a:solidFill>
                <a:latin typeface="Arial" pitchFamily="34" charset="0"/>
              </a:rPr>
              <a:t>π</a:t>
            </a:r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ώς λέμε αποτελεσματικά </a:t>
            </a:r>
            <a:r>
              <a:rPr lang="el-GR" sz="2800" b="1" dirty="0" smtClean="0">
                <a:solidFill>
                  <a:srgbClr val="7030A0"/>
                </a:solidFill>
                <a:latin typeface="Arial" pitchFamily="34" charset="0"/>
              </a:rPr>
              <a:t>«</a:t>
            </a:r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όχι</a:t>
            </a:r>
            <a:r>
              <a:rPr lang="el-GR" sz="2800" b="1" dirty="0" smtClean="0">
                <a:solidFill>
                  <a:srgbClr val="7030A0"/>
                </a:solidFill>
                <a:latin typeface="Arial" pitchFamily="34" charset="0"/>
              </a:rPr>
              <a:t>»</a:t>
            </a:r>
            <a:endParaRPr lang="el-GR" sz="2800" b="1" dirty="0" smtClean="0">
              <a:solidFill>
                <a:srgbClr val="244800"/>
              </a:solidFill>
              <a:latin typeface="Arial" pitchFamily="34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700213"/>
            <a:ext cx="7848600" cy="4249737"/>
          </a:xfrm>
        </p:spPr>
        <p:txBody>
          <a:bodyPr/>
          <a:lstStyle/>
          <a:p>
            <a:pPr algn="l">
              <a:buFontTx/>
              <a:buChar char="•"/>
              <a:defRPr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 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Αν ο συνομιλητής δεν καταλάβει το 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όχι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να το επαναλάβετε!</a:t>
            </a: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  <a:p>
            <a:pPr algn="l">
              <a:defRPr/>
            </a:pP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  <a:p>
            <a:pPr algn="l">
              <a:buFontTx/>
              <a:buChar char="•"/>
              <a:defRPr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Το να πείτε 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όχι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»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δεν σημαίνει ότι μιλάτε με αγένεια ή αυστηρότητα.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 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Σεβαστείτε τα συναισθήματα του άλλου, αλλά μην τσιμπάτε!</a:t>
            </a:r>
          </a:p>
          <a:p>
            <a:pPr algn="l">
              <a:defRPr/>
            </a:pP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  <a:p>
            <a:pPr algn="l">
              <a:buFontTx/>
              <a:buChar char="•"/>
              <a:defRPr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Αν σας αιφνιδιάσουν με μια απαίτηση, ζητήστε χρόνο να το σκεφτείτε και εξετάστε ήρεμα 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/>
            </a:r>
            <a:b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</a:b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και ήσυχα τι πραγματικά θέλετε!</a:t>
            </a: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</a:endParaRPr>
          </a:p>
          <a:p>
            <a:pPr algn="l">
              <a:defRPr/>
            </a:pPr>
            <a:endParaRPr lang="el-GR" sz="2400" b="1" dirty="0" smtClean="0">
              <a:solidFill>
                <a:srgbClr val="244800"/>
              </a:solidFill>
              <a:latin typeface="Arial" pitchFamily="34" charset="0"/>
            </a:endParaRPr>
          </a:p>
          <a:p>
            <a:pPr algn="l">
              <a:defRPr/>
            </a:pPr>
            <a:endParaRPr lang="el-GR" sz="2400" b="1" dirty="0" smtClean="0">
              <a:solidFill>
                <a:srgbClr val="244800"/>
              </a:solidFill>
              <a:latin typeface="Trebuchet MS" pitchFamily="34" charset="0"/>
            </a:endParaRPr>
          </a:p>
          <a:p>
            <a:pPr>
              <a:buFontTx/>
              <a:buChar char="•"/>
              <a:defRPr/>
            </a:pPr>
            <a:endParaRPr lang="el-GR" sz="2000" dirty="0" smtClean="0">
              <a:latin typeface="Trebuchet MS" pitchFamily="34" charset="0"/>
            </a:endParaRPr>
          </a:p>
        </p:txBody>
      </p:sp>
      <p:pic>
        <p:nvPicPr>
          <p:cNvPr id="54276" name="Picture 4" descr="no-excus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013325"/>
            <a:ext cx="1639888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008112"/>
          </a:xfrm>
        </p:spPr>
        <p:txBody>
          <a:bodyPr>
            <a:normAutofit/>
          </a:bodyPr>
          <a:lstStyle/>
          <a:p>
            <a:pPr algn="r"/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τοξικές σχέσεις</a:t>
            </a:r>
            <a:endParaRPr lang="el-GR" sz="2800" b="1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1772816"/>
            <a:ext cx="6912768" cy="3528392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τι ακριβώς με ενοχλεί</a:t>
            </a:r>
          </a:p>
          <a:p>
            <a:pPr algn="r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τι με κρατάει ακόμα στη σχέση</a:t>
            </a:r>
          </a:p>
          <a:p>
            <a:pPr algn="r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τι θα ήθελα να πω/ να κάνω</a:t>
            </a:r>
          </a:p>
          <a:p>
            <a:pPr algn="r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πώς θα μπορούσα να εκφραστώ </a:t>
            </a:r>
            <a:b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με διεκδικητικό τρόπο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;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7704" y="5805264"/>
            <a:ext cx="568863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3554" name="Picture 2" descr="http://3.bp.blogspot.com/-yhTFtbKU73c/UtWPl2N_AmI/AAAAAAAAQLI/2dH_brM0mc0/s320/1374730_384461311690548_151396995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51790" y="1988840"/>
            <a:ext cx="4008442" cy="3607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7" descr="Dream, plan, act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2276475"/>
            <a:ext cx="61341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dte_fb" descr="facebook 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313" y="5300663"/>
            <a:ext cx="315912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dte_youTube" descr="http://www.hrpassport.gr/images/stories/sm-buttons/youTube_of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5300663"/>
            <a:ext cx="3413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dte_linkedin" descr="Linked 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3938" y="5300663"/>
            <a:ext cx="3413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dte_twitter" descr="Follow us on Twit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67175" y="5300663"/>
            <a:ext cx="342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6"/>
          <p:cNvSpPr>
            <a:spLocks noChangeArrowheads="1"/>
          </p:cNvSpPr>
          <p:nvPr/>
        </p:nvSpPr>
        <p:spPr bwMode="auto">
          <a:xfrm>
            <a:off x="2411413" y="836613"/>
            <a:ext cx="5153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μέχρι να ξανασυναντηθούμε…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μέσα σε 1’...</a:t>
            </a:r>
          </a:p>
        </p:txBody>
      </p:sp>
      <p:pic>
        <p:nvPicPr>
          <p:cNvPr id="5123" name="Picture 2" descr="http://www.writerscommunity.net/wp-content/uploads/2009/08/300px-RobertFuddBewusstsein17J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2138" y="1989138"/>
            <a:ext cx="2709862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908720"/>
            <a:ext cx="7772400" cy="1152128"/>
          </a:xfrm>
        </p:spPr>
        <p:txBody>
          <a:bodyPr>
            <a:normAutofit/>
          </a:bodyPr>
          <a:lstStyle/>
          <a:p>
            <a:pPr algn="r"/>
            <a:r>
              <a:rPr lang="el-GR" sz="2800" b="1" dirty="0" err="1" smtClean="0">
                <a:solidFill>
                  <a:srgbClr val="7030A0"/>
                </a:solidFill>
                <a:latin typeface="Trebuchet MS" pitchFamily="34" charset="0"/>
              </a:rPr>
              <a:t>διεκδικητικότητα</a:t>
            </a:r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 σημαίνει…</a:t>
            </a:r>
            <a:endParaRPr lang="el-GR" sz="2800" b="1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2420888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διεκδίκηση = η αξίωση ικανοποίησης αιτήματος, κυρίως με προσφυγή στη Δικαιοσύνη </a:t>
            </a:r>
          </a:p>
          <a:p>
            <a:pPr algn="just"/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η απαίτηση για απόκτηση, η προσπάθεια να κάνουμε κάτι δικό μας (κάτι που ως τώρα δεν ήταν δικό μας)  </a:t>
            </a:r>
          </a:p>
          <a:p>
            <a:pPr algn="just"/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π.χ. εργασιακές/ εδαφικές διεκδικήσεις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…</a:t>
            </a:r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just"/>
            <a:endParaRPr lang="el-GR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772400" cy="1152128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smtClean="0">
                <a:solidFill>
                  <a:srgbClr val="7030A0"/>
                </a:solidFill>
                <a:latin typeface="Trebuchet MS" pitchFamily="34" charset="0"/>
              </a:rPr>
              <a:t>assertiveness</a:t>
            </a:r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rebuchet MS" pitchFamily="34" charset="0"/>
              </a:rPr>
              <a:t>means</a:t>
            </a:r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…</a:t>
            </a:r>
            <a:endParaRPr lang="el-GR" sz="2800" b="1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348880"/>
            <a:ext cx="835292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l-GR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just"/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confident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&amp;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en-US" sz="24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direct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when dealing with others</a:t>
            </a:r>
          </a:p>
          <a:p>
            <a:pPr algn="just"/>
            <a:endParaRPr lang="el-G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just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τρόπος επικοινωνίας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τρόπος συμπεριφοράς</a:t>
            </a:r>
          </a:p>
          <a:p>
            <a:pPr algn="just">
              <a:buFont typeface="Wingdings" pitchFamily="2" charset="2"/>
              <a:buChar char="ü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μαθαίνεται!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63688" y="763611"/>
          <a:ext cx="6624736" cy="5766397"/>
        </p:xfrm>
        <a:graphic>
          <a:graphicData uri="http://schemas.openxmlformats.org/drawingml/2006/table">
            <a:tbl>
              <a:tblPr/>
              <a:tblGrid>
                <a:gridCol w="3312368"/>
                <a:gridCol w="3312368"/>
              </a:tblGrid>
              <a:tr h="28220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M OK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YOU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RE OK</a:t>
                      </a: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latin typeface="Trebuchet MS" pitchFamily="34" charset="0"/>
                          <a:ea typeface="Calibri"/>
                          <a:cs typeface="Times New Roman"/>
                        </a:rPr>
                        <a:t>θετική στάση, ισορροπία, ανοικτή επικοινωνία, αλληλοσεβασμός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M OK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>YOU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RE </a:t>
                      </a: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</a:b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>NOT 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OK</a:t>
                      </a: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latin typeface="Trebuchet MS" pitchFamily="34" charset="0"/>
                          <a:ea typeface="Calibri"/>
                          <a:cs typeface="Times New Roman"/>
                        </a:rPr>
                        <a:t>αλαζονεία, επιθετικότητα, </a:t>
                      </a:r>
                      <a:br>
                        <a:rPr lang="el-GR" sz="2400" dirty="0">
                          <a:latin typeface="Trebuchet MS" pitchFamily="34" charset="0"/>
                          <a:ea typeface="Calibri"/>
                          <a:cs typeface="Times New Roman"/>
                        </a:rPr>
                      </a:br>
                      <a:r>
                        <a:rPr lang="el-GR" sz="2400" dirty="0">
                          <a:latin typeface="Trebuchet MS" pitchFamily="34" charset="0"/>
                          <a:ea typeface="Calibri"/>
                          <a:cs typeface="Times New Roman"/>
                        </a:rPr>
                        <a:t>υποτίμηση του άλλου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M NOT OK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</a:b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>YOU</a:t>
                      </a:r>
                      <a:r>
                        <a:rPr lang="el-GR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RE OK</a:t>
                      </a: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latin typeface="Trebuchet MS" pitchFamily="34" charset="0"/>
                          <a:ea typeface="Calibri"/>
                          <a:cs typeface="Times New Roman"/>
                        </a:rPr>
                        <a:t>υποχωρητικότητα, παθητική στάση, «θεοποίηση» του άλλου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I’M NOT OK, </a:t>
                      </a: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</a:br>
                      <a:r>
                        <a:rPr lang="en-US" sz="2400" b="1" i="1" dirty="0" smtClean="0">
                          <a:latin typeface="Trebuchet MS" pitchFamily="34" charset="0"/>
                          <a:ea typeface="Calibri"/>
                          <a:cs typeface="Times New Roman"/>
                        </a:rPr>
                        <a:t>YOU’RE </a:t>
                      </a:r>
                      <a:r>
                        <a:rPr lang="en-US" sz="2400" b="1" i="1" dirty="0">
                          <a:latin typeface="Trebuchet MS" pitchFamily="34" charset="0"/>
                          <a:ea typeface="Calibri"/>
                          <a:cs typeface="Times New Roman"/>
                        </a:rPr>
                        <a:t>NOT OK</a:t>
                      </a:r>
                      <a:endParaRPr lang="el-GR" sz="2400" dirty="0">
                        <a:latin typeface="Trebuchet MS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400" dirty="0">
                          <a:latin typeface="Trebuchet MS" pitchFamily="34" charset="0"/>
                          <a:ea typeface="Calibri"/>
                          <a:cs typeface="Times New Roman"/>
                        </a:rPr>
                        <a:t>τοξική σχέση, εξάρτηση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mitra\Desktop\HR Passport\energy meetups!\assertiveness\my needs_assertiven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700808"/>
            <a:ext cx="5191274" cy="3206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d.keepcalm-o-matic.co.uk/i/keep-calm-its-quiz-time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340768"/>
            <a:ext cx="3744415" cy="4368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008112"/>
          </a:xfrm>
        </p:spPr>
        <p:txBody>
          <a:bodyPr>
            <a:normAutofit/>
          </a:bodyPr>
          <a:lstStyle/>
          <a:p>
            <a:pPr algn="r"/>
            <a:r>
              <a:rPr lang="el-GR" sz="2800" b="1" dirty="0" smtClean="0">
                <a:solidFill>
                  <a:srgbClr val="7030A0"/>
                </a:solidFill>
                <a:latin typeface="Trebuchet MS" pitchFamily="34" charset="0"/>
              </a:rPr>
              <a:t>πώς την πατάμε</a:t>
            </a:r>
            <a:endParaRPr lang="el-GR" sz="2800" b="1" dirty="0">
              <a:solidFill>
                <a:srgbClr val="7030A0"/>
              </a:solidFill>
              <a:latin typeface="Trebuchet MS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1772816"/>
            <a:ext cx="6912768" cy="3528392"/>
          </a:xfrm>
        </p:spPr>
        <p:txBody>
          <a:bodyPr>
            <a:normAutofit/>
          </a:bodyPr>
          <a:lstStyle/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 «μην ζητήσεις, περίμενε να σου δώσουν»</a:t>
            </a:r>
          </a:p>
          <a:p>
            <a:pPr algn="r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«δούλεψε σκληρά και θα το αποκτήσεις»</a:t>
            </a:r>
          </a:p>
          <a:p>
            <a:pPr algn="r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«να είσαι ευγενικός/ή, είναι αγένεια να λες ειλικρινά τη γνώμη σου»</a:t>
            </a:r>
          </a:p>
          <a:p>
            <a:pPr algn="r"/>
            <a:endParaRPr lang="el-GR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M"/>
            </a:pPr>
            <a:r>
              <a:rPr lang="el-G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«όταν κάποιος σε πληγώνει, να κρύβεις τα πραγματικά σου συναισθήματα»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5445224"/>
            <a:ext cx="432048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400" b="1" i="1" dirty="0" smtClean="0">
                <a:solidFill>
                  <a:srgbClr val="FF33CC"/>
                </a:solidFill>
                <a:latin typeface="Trebuchet MS" pitchFamily="34" charset="0"/>
              </a:rPr>
              <a:t>«να είσαι καλό κορίτσι!»</a:t>
            </a:r>
          </a:p>
          <a:p>
            <a:pPr algn="r"/>
            <a:endParaRPr lang="el-GR" sz="1000" b="1" i="1" dirty="0" smtClean="0">
              <a:latin typeface="Trebuchet MS" pitchFamily="34" charset="0"/>
            </a:endParaRPr>
          </a:p>
          <a:p>
            <a:pPr algn="r"/>
            <a:r>
              <a:rPr lang="el-GR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«να είσαι Άντρας!»</a:t>
            </a:r>
            <a:endParaRPr lang="el-GR" sz="2400" b="1" i="1" dirty="0">
              <a:solidFill>
                <a:schemeClr val="tx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38" y="1785938"/>
            <a:ext cx="3081337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C07296CAB1589D4B9DFFEB54081373F6" ma:contentTypeVersion="2" ma:contentTypeDescription="Δημιουργία νέου εγγράφου" ma:contentTypeScope="" ma:versionID="529630e6c9c2947216b72a1fabd82732">
  <xsd:schema xmlns:xsd="http://www.w3.org/2001/XMLSchema" xmlns:xs="http://www.w3.org/2001/XMLSchema" xmlns:p="http://schemas.microsoft.com/office/2006/metadata/properties" xmlns:ns2="38625d9d-7032-45ec-a7c4-c457cf28a598" targetNamespace="http://schemas.microsoft.com/office/2006/metadata/properties" ma:root="true" ma:fieldsID="b83b9279d4c9210f75f6937f5803c128" ns2:_="">
    <xsd:import namespace="38625d9d-7032-45ec-a7c4-c457cf28a59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25d9d-7032-45ec-a7c4-c457cf28a59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Τιμή αναγνωριστικού εγγράφου" ma:description="Η τιμή του αναγνωριστικού εγγράφου που έχει αντιστοιχιστεί σε αυτό το στοιχείο." ma:internalName="_dlc_DocId" ma:readOnly="true">
      <xsd:simpleType>
        <xsd:restriction base="dms:Text"/>
      </xsd:simpleType>
    </xsd:element>
    <xsd:element name="_dlc_DocIdUrl" ma:index="9" nillable="true" ma:displayName="Αναγνωριστικό εγγράφου" ma:description="Μόνιμη σύνδεση σε αυτό το έγγραφο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Κοινή χρήση με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Κοινή χρήση με λεπτομέρειες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8625d9d-7032-45ec-a7c4-c457cf28a598">FMKPZZVP4KDZ-1958051237-14278</_dlc_DocId>
    <_dlc_DocIdUrl xmlns="38625d9d-7032-45ec-a7c4-c457cf28a598">
      <Url>https://peoplecert.sharepoint.com/HEPIS/_layouts/15/DocIdRedir.aspx?ID=FMKPZZVP4KDZ-1958051237-14278</Url>
      <Description>FMKPZZVP4KDZ-1958051237-14278</Description>
    </_dlc_DocIdUrl>
  </documentManagement>
</p:properties>
</file>

<file path=customXml/itemProps1.xml><?xml version="1.0" encoding="utf-8"?>
<ds:datastoreItem xmlns:ds="http://schemas.openxmlformats.org/officeDocument/2006/customXml" ds:itemID="{994FF249-807C-4018-B795-9E9ECF2BF73D}"/>
</file>

<file path=customXml/itemProps2.xml><?xml version="1.0" encoding="utf-8"?>
<ds:datastoreItem xmlns:ds="http://schemas.openxmlformats.org/officeDocument/2006/customXml" ds:itemID="{F9C37CF5-F3FA-4481-ACAE-67A9DC2CF29E}"/>
</file>

<file path=customXml/itemProps3.xml><?xml version="1.0" encoding="utf-8"?>
<ds:datastoreItem xmlns:ds="http://schemas.openxmlformats.org/officeDocument/2006/customXml" ds:itemID="{3F1A0230-9E84-4C83-BEC2-392AD8A0E0D2}"/>
</file>

<file path=customXml/itemProps4.xml><?xml version="1.0" encoding="utf-8"?>
<ds:datastoreItem xmlns:ds="http://schemas.openxmlformats.org/officeDocument/2006/customXml" ds:itemID="{305C98B5-D010-4332-B5EB-E6A2497EE0B1}"/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329</Words>
  <Application>Microsoft Office PowerPoint</Application>
  <PresentationFormat>On-screen Show (4:3)</PresentationFormat>
  <Paragraphs>60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Office Theme</vt:lpstr>
      <vt:lpstr>PowerPoint Presentation</vt:lpstr>
      <vt:lpstr>μέσα σε 1’...</vt:lpstr>
      <vt:lpstr>διεκδικητικότητα σημαίνει…</vt:lpstr>
      <vt:lpstr>assertiveness means…</vt:lpstr>
      <vt:lpstr>PowerPoint Presentation</vt:lpstr>
      <vt:lpstr>PowerPoint Presentation</vt:lpstr>
      <vt:lpstr>PowerPoint Presentation</vt:lpstr>
      <vt:lpstr>πώς την πατάμε</vt:lpstr>
      <vt:lpstr>PowerPoint Presentation</vt:lpstr>
      <vt:lpstr>πώς λέμε αποτελεσματικά «όχι»</vt:lpstr>
      <vt:lpstr>πώς λέμε αποτελεσματικά «όχι»</vt:lpstr>
      <vt:lpstr>τοξικές σχέσεις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Dimitra</dc:creator>
  <cp:lastModifiedBy>Apostolopoulou, Katerina</cp:lastModifiedBy>
  <cp:revision>37</cp:revision>
  <dcterms:created xsi:type="dcterms:W3CDTF">2014-03-18T13:41:55Z</dcterms:created>
  <dcterms:modified xsi:type="dcterms:W3CDTF">2015-10-09T09:04:38Z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10765318-e5cd-4070-8337-aaa1f94da4e0</vt:lpwstr>
  </property>
  <property fmtid="{D5CDD505-2E9C-101B-9397-08002B2CF9AE}" pid="3" name="ContentTypeId">
    <vt:lpwstr>0x010100C07296CAB1589D4B9DFFEB54081373F6</vt:lpwstr>
  </property>
</Properties>
</file>