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9" r:id="rId4"/>
    <p:sldId id="258" r:id="rId5"/>
    <p:sldId id="260" r:id="rId6"/>
    <p:sldId id="262" r:id="rId7"/>
    <p:sldId id="263" r:id="rId8"/>
    <p:sldId id="265" r:id="rId9"/>
    <p:sldId id="264" r:id="rId10"/>
    <p:sldId id="267" r:id="rId11"/>
    <p:sldId id="266" r:id="rId12"/>
    <p:sldId id="268" r:id="rId13"/>
    <p:sldId id="269" r:id="rId14"/>
    <p:sldId id="270" r:id="rId15"/>
    <p:sldId id="272" r:id="rId16"/>
    <p:sldId id="274" r:id="rId17"/>
    <p:sldId id="275" r:id="rId18"/>
    <p:sldId id="276" r:id="rId19"/>
    <p:sldId id="277" r:id="rId20"/>
    <p:sldId id="278" r:id="rId21"/>
    <p:sldId id="281" r:id="rId22"/>
    <p:sldId id="282" r:id="rId23"/>
    <p:sldId id="283" r:id="rId24"/>
    <p:sldId id="284" r:id="rId25"/>
    <p:sldId id="285" r:id="rId26"/>
    <p:sldId id="273" r:id="rId27"/>
    <p:sldId id="279" r:id="rId28"/>
    <p:sldId id="286" r:id="rId29"/>
    <p:sldId id="288" r:id="rId30"/>
    <p:sldId id="289" r:id="rId31"/>
    <p:sldId id="287" r:id="rId32"/>
    <p:sldId id="290" r:id="rId33"/>
    <p:sldId id="261" r:id="rId34"/>
    <p:sldId id="291"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955F1-8C40-4406-8718-CE9BDE424273}" type="datetimeFigureOut">
              <a:rPr lang="el-GR" smtClean="0"/>
              <a:pPr/>
              <a:t>28/9/2015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E70A9-6E53-4072-8FAA-96AECAD6EE3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FDE70A9-6E53-4072-8FAA-96AECAD6EE33}"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FDE70A9-6E53-4072-8FAA-96AECAD6EE33}" type="slidenum">
              <a:rPr lang="el-GR" smtClean="0"/>
              <a:pPr/>
              <a:t>20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2342CEA3-3058-4D43-AE35-B3DA76CB4003}" type="datetimeFigureOut">
              <a:rPr lang="el-GR" smtClean="0"/>
              <a:pPr/>
              <a:t>28/9/2015</a:t>
            </a:fld>
            <a:endParaRPr lang="el-GR"/>
          </a:p>
        </p:txBody>
      </p:sp>
      <p:sp>
        <p:nvSpPr>
          <p:cNvPr id="17" name="16 - Θέση υποσέλιδου"/>
          <p:cNvSpPr>
            <a:spLocks noGrp="1"/>
          </p:cNvSpPr>
          <p:nvPr>
            <p:ph type="ftr" sz="quarter" idx="11"/>
          </p:nvPr>
        </p:nvSpPr>
        <p:spPr/>
        <p:txBody>
          <a:bodyPr/>
          <a:lstStyle>
            <a:extLst/>
          </a:lstStyle>
          <a:p>
            <a:endParaRPr lang="el-GR"/>
          </a:p>
        </p:txBody>
      </p:sp>
      <p:sp>
        <p:nvSpPr>
          <p:cNvPr id="29" name="2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28/9/2015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28/9/2015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28/9/2015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28/9/2015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28/9/2015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28/9/2015</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28/9/2015</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2342CEA3-3058-4D43-AE35-B3DA76CB4003}" type="datetimeFigureOut">
              <a:rPr lang="el-GR" smtClean="0"/>
              <a:pPr/>
              <a:t>28/9/2015</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28/9/2015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2342CEA3-3058-4D43-AE35-B3DA76CB4003}" type="datetimeFigureOut">
              <a:rPr lang="el-GR" smtClean="0"/>
              <a:pPr/>
              <a:t>28/9/2015</a:t>
            </a:fld>
            <a:endParaRPr lang="el-GR"/>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l-GR"/>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342CEA3-3058-4D43-AE35-B3DA76CB4003}" type="datetimeFigureOut">
              <a:rPr lang="el-GR" smtClean="0"/>
              <a:pPr/>
              <a:t>28/9/2015</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skype.com/el/download-skype/skype-for-comput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t=6&amp;v=meT0MN_wh0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watch?t=25&amp;v=G87pHe6mP0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15616" y="5301208"/>
            <a:ext cx="7848872" cy="1017296"/>
          </a:xfrm>
        </p:spPr>
        <p:txBody>
          <a:bodyPr/>
          <a:lstStyle/>
          <a:p>
            <a:r>
              <a:rPr lang="el-GR" sz="3200" dirty="0" err="1" smtClean="0"/>
              <a:t>Εργαλεια</a:t>
            </a:r>
            <a:r>
              <a:rPr lang="el-GR" sz="3200" dirty="0" smtClean="0"/>
              <a:t> </a:t>
            </a:r>
            <a:r>
              <a:rPr lang="el-GR" sz="3200" dirty="0" err="1" smtClean="0"/>
              <a:t>επικοινωνιασ</a:t>
            </a:r>
            <a:r>
              <a:rPr lang="el-GR" sz="3200" dirty="0" smtClean="0"/>
              <a:t> και </a:t>
            </a:r>
            <a:r>
              <a:rPr lang="el-GR" sz="3200" dirty="0" err="1" smtClean="0"/>
              <a:t>μαθησησ</a:t>
            </a:r>
            <a:r>
              <a:rPr lang="el-GR" sz="3200" dirty="0" smtClean="0"/>
              <a:t> </a:t>
            </a:r>
            <a:endParaRPr lang="el-GR" sz="3200" dirty="0"/>
          </a:p>
        </p:txBody>
      </p:sp>
      <p:sp>
        <p:nvSpPr>
          <p:cNvPr id="3" name="2 - Υπότιτλος"/>
          <p:cNvSpPr>
            <a:spLocks noGrp="1"/>
          </p:cNvSpPr>
          <p:nvPr>
            <p:ph type="subTitle" idx="1"/>
          </p:nvPr>
        </p:nvSpPr>
        <p:spPr>
          <a:xfrm>
            <a:off x="899592" y="5877272"/>
            <a:ext cx="7772400" cy="860688"/>
          </a:xfrm>
        </p:spPr>
        <p:txBody>
          <a:bodyPr/>
          <a:lstStyle/>
          <a:p>
            <a:pPr algn="r"/>
            <a:r>
              <a:rPr lang="el-GR" b="1" dirty="0" smtClean="0"/>
              <a:t>Ιωάννα Κομνηνού</a:t>
            </a:r>
            <a:endParaRPr lang="el-GR" b="1" dirty="0"/>
          </a:p>
        </p:txBody>
      </p:sp>
      <p:pic>
        <p:nvPicPr>
          <p:cNvPr id="4" name="3 - Εικόνα" descr="iStock_000019675609Small.jpg"/>
          <p:cNvPicPr>
            <a:picLocks noChangeAspect="1"/>
          </p:cNvPicPr>
          <p:nvPr/>
        </p:nvPicPr>
        <p:blipFill>
          <a:blip r:embed="rId3" cstate="print"/>
          <a:stretch>
            <a:fillRect/>
          </a:stretch>
        </p:blipFill>
        <p:spPr>
          <a:xfrm>
            <a:off x="827584" y="0"/>
            <a:ext cx="7776864" cy="3789040"/>
          </a:xfrm>
          <a:prstGeom prst="rect">
            <a:avLst/>
          </a:prstGeom>
        </p:spPr>
      </p:pic>
      <p:pic>
        <p:nvPicPr>
          <p:cNvPr id="5" name="4 - Εικόνα" descr="HRfl_Fall09.gif"/>
          <p:cNvPicPr>
            <a:picLocks noChangeAspect="1"/>
          </p:cNvPicPr>
          <p:nvPr/>
        </p:nvPicPr>
        <p:blipFill>
          <a:blip r:embed="rId4" cstate="print"/>
          <a:stretch>
            <a:fillRect/>
          </a:stretch>
        </p:blipFill>
        <p:spPr>
          <a:xfrm>
            <a:off x="827584" y="2708920"/>
            <a:ext cx="7776864" cy="26944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ιστορία του </a:t>
            </a:r>
            <a:r>
              <a:rPr lang="en-US" dirty="0" err="1" smtClean="0"/>
              <a:t>skype</a:t>
            </a:r>
            <a:endParaRPr lang="el-GR" dirty="0"/>
          </a:p>
        </p:txBody>
      </p:sp>
      <p:sp>
        <p:nvSpPr>
          <p:cNvPr id="3" name="2 - Θέση περιεχομένου"/>
          <p:cNvSpPr>
            <a:spLocks noGrp="1"/>
          </p:cNvSpPr>
          <p:nvPr>
            <p:ph idx="1"/>
          </p:nvPr>
        </p:nvSpPr>
        <p:spPr>
          <a:xfrm>
            <a:off x="611560" y="1340768"/>
            <a:ext cx="8352928" cy="5014792"/>
          </a:xfrm>
        </p:spPr>
        <p:txBody>
          <a:bodyPr>
            <a:normAutofit/>
          </a:bodyPr>
          <a:lstStyle/>
          <a:p>
            <a:pPr algn="just">
              <a:buNone/>
            </a:pPr>
            <a:r>
              <a:rPr lang="el-GR" sz="2600" dirty="0" smtClean="0"/>
              <a:t>Λίγο μετά την εξαγορά της, η Microsoft ξεκίνησε την ενσωμάτωση της υπηρεσίας </a:t>
            </a:r>
            <a:r>
              <a:rPr lang="el-GR" sz="2600" dirty="0" err="1" smtClean="0"/>
              <a:t>Skype</a:t>
            </a:r>
            <a:r>
              <a:rPr lang="el-GR" sz="2600" dirty="0" smtClean="0"/>
              <a:t> με τα δικά της προϊόντα:</a:t>
            </a:r>
            <a:endParaRPr lang="en-US" sz="2600" dirty="0" smtClean="0"/>
          </a:p>
          <a:p>
            <a:pPr algn="just"/>
            <a:r>
              <a:rPr lang="en-US" sz="2600" dirty="0" smtClean="0"/>
              <a:t>Skype for Modern Windows</a:t>
            </a:r>
            <a:endParaRPr lang="el-GR" sz="2600" dirty="0" smtClean="0"/>
          </a:p>
          <a:p>
            <a:pPr algn="just"/>
            <a:r>
              <a:rPr lang="el-GR" sz="2600" dirty="0" smtClean="0"/>
              <a:t>Α</a:t>
            </a:r>
            <a:r>
              <a:rPr lang="en-US" sz="2600" dirty="0" smtClean="0"/>
              <a:t>pp for Windows 8.1</a:t>
            </a:r>
            <a:r>
              <a:rPr lang="el-GR" sz="2600" dirty="0" smtClean="0"/>
              <a:t> (αντικατάσταση του</a:t>
            </a:r>
            <a:r>
              <a:rPr lang="en-US" sz="2600" dirty="0" smtClean="0"/>
              <a:t> Windows 8 Messaging app</a:t>
            </a:r>
            <a:r>
              <a:rPr lang="el-GR" sz="2600" dirty="0" smtClean="0"/>
              <a:t>) </a:t>
            </a:r>
          </a:p>
          <a:p>
            <a:pPr algn="just"/>
            <a:r>
              <a:rPr lang="el-GR" sz="2600" dirty="0" smtClean="0"/>
              <a:t>Office 2013, στις 27 Φεβρουαρίου 2013, ανακοινώθηκε ότι 60΄Skype το μήνα περιλαμβάνονται στο Office 365   </a:t>
            </a:r>
            <a:endParaRPr lang="el-GR" sz="2600" dirty="0"/>
          </a:p>
        </p:txBody>
      </p:sp>
      <p:pic>
        <p:nvPicPr>
          <p:cNvPr id="5" name="4 - Εικόνα" descr="110510-skype-explainer.grid-6x2.jpg"/>
          <p:cNvPicPr>
            <a:picLocks noChangeAspect="1"/>
          </p:cNvPicPr>
          <p:nvPr/>
        </p:nvPicPr>
        <p:blipFill>
          <a:blip r:embed="rId2" cstate="print"/>
          <a:stretch>
            <a:fillRect/>
          </a:stretch>
        </p:blipFill>
        <p:spPr>
          <a:xfrm>
            <a:off x="3419872" y="4941168"/>
            <a:ext cx="2952328" cy="204296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Skype, </a:t>
            </a:r>
            <a:r>
              <a:rPr lang="el-GR" dirty="0" smtClean="0"/>
              <a:t>τα βασικά…</a:t>
            </a:r>
            <a:endParaRPr lang="el-GR" dirty="0"/>
          </a:p>
        </p:txBody>
      </p:sp>
      <p:sp>
        <p:nvSpPr>
          <p:cNvPr id="3" name="2 - Θέση περιεχομένου"/>
          <p:cNvSpPr>
            <a:spLocks noGrp="1"/>
          </p:cNvSpPr>
          <p:nvPr>
            <p:ph idx="1"/>
          </p:nvPr>
        </p:nvSpPr>
        <p:spPr>
          <a:xfrm>
            <a:off x="899592" y="1412776"/>
            <a:ext cx="7772400" cy="4572000"/>
          </a:xfrm>
        </p:spPr>
        <p:txBody>
          <a:bodyPr>
            <a:noAutofit/>
          </a:bodyPr>
          <a:lstStyle/>
          <a:p>
            <a:pPr>
              <a:buNone/>
            </a:pPr>
            <a:r>
              <a:rPr lang="el-GR" sz="2600" dirty="0" smtClean="0"/>
              <a:t>Το </a:t>
            </a:r>
            <a:r>
              <a:rPr lang="el-GR" sz="2600" dirty="0" err="1" smtClean="0"/>
              <a:t>Skype</a:t>
            </a:r>
            <a:r>
              <a:rPr lang="el-GR" sz="2600" dirty="0" smtClean="0"/>
              <a:t> είναι αυτό που θα σας βοηθήσει να κάνετε πράγματα με τους άλλους, όταν είστε μακριά τους</a:t>
            </a:r>
          </a:p>
          <a:p>
            <a:r>
              <a:rPr lang="el-GR" sz="2600" dirty="0" smtClean="0"/>
              <a:t>Τα άμεσα μηνύματα, </a:t>
            </a:r>
          </a:p>
          <a:p>
            <a:r>
              <a:rPr lang="el-GR" sz="2600" dirty="0" smtClean="0"/>
              <a:t>οι φωνητικές κλήσεις και,</a:t>
            </a:r>
          </a:p>
          <a:p>
            <a:r>
              <a:rPr lang="el-GR" sz="2600" dirty="0" smtClean="0"/>
              <a:t> οι </a:t>
            </a:r>
            <a:r>
              <a:rPr lang="el-GR" sz="2600" dirty="0" err="1" smtClean="0"/>
              <a:t>βιντεοκλήσεις</a:t>
            </a:r>
            <a:r>
              <a:rPr lang="el-GR" sz="2600" dirty="0" smtClean="0"/>
              <a:t> του </a:t>
            </a:r>
            <a:r>
              <a:rPr lang="el-GR" sz="2600" dirty="0" err="1" smtClean="0"/>
              <a:t>Skype</a:t>
            </a:r>
            <a:r>
              <a:rPr lang="el-GR" sz="2600" dirty="0" smtClean="0"/>
              <a:t> </a:t>
            </a:r>
          </a:p>
          <a:p>
            <a:pPr>
              <a:buNone/>
            </a:pPr>
            <a:r>
              <a:rPr lang="el-GR" sz="2600" dirty="0" smtClean="0"/>
              <a:t>σας </a:t>
            </a:r>
            <a:r>
              <a:rPr lang="el-GR" sz="2600" dirty="0" smtClean="0"/>
              <a:t>επιτρέπουν να μοιραστείτε τις εμπειρίες σας με τα αγαπημένα σας πρόσωπα, οπουδήποτε κι αν βρίσκονται</a:t>
            </a:r>
            <a:endParaRPr lang="en-US" sz="2600" dirty="0" smtClean="0"/>
          </a:p>
          <a:p>
            <a:pPr>
              <a:buNone/>
            </a:pPr>
            <a:endParaRPr lang="el-GR" sz="2600" dirty="0"/>
          </a:p>
        </p:txBody>
      </p:sp>
      <p:pic>
        <p:nvPicPr>
          <p:cNvPr id="5" name="4 - Εικόνα" descr="skype.si_.jpg"/>
          <p:cNvPicPr>
            <a:picLocks noChangeAspect="1"/>
          </p:cNvPicPr>
          <p:nvPr/>
        </p:nvPicPr>
        <p:blipFill>
          <a:blip r:embed="rId2" cstate="print"/>
          <a:stretch>
            <a:fillRect/>
          </a:stretch>
        </p:blipFill>
        <p:spPr>
          <a:xfrm>
            <a:off x="4860032" y="4725144"/>
            <a:ext cx="3574157" cy="200981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Skype, </a:t>
            </a:r>
            <a:r>
              <a:rPr lang="el-GR" dirty="0" smtClean="0"/>
              <a:t>τα βασικά…</a:t>
            </a:r>
            <a:endParaRPr lang="el-GR" dirty="0"/>
          </a:p>
        </p:txBody>
      </p:sp>
      <p:sp>
        <p:nvSpPr>
          <p:cNvPr id="3" name="2 - Θέση περιεχομένου"/>
          <p:cNvSpPr>
            <a:spLocks noGrp="1"/>
          </p:cNvSpPr>
          <p:nvPr>
            <p:ph idx="1"/>
          </p:nvPr>
        </p:nvSpPr>
        <p:spPr>
          <a:xfrm>
            <a:off x="539552" y="1783560"/>
            <a:ext cx="8424936" cy="4572000"/>
          </a:xfrm>
        </p:spPr>
        <p:txBody>
          <a:bodyPr/>
          <a:lstStyle/>
          <a:p>
            <a:pPr algn="just">
              <a:buNone/>
            </a:pPr>
            <a:r>
              <a:rPr lang="en-US" sz="2600" dirty="0" smtClean="0"/>
              <a:t>    </a:t>
            </a:r>
            <a:r>
              <a:rPr lang="el-GR" sz="2600" dirty="0" smtClean="0"/>
              <a:t>Με το </a:t>
            </a:r>
            <a:r>
              <a:rPr lang="el-GR" sz="2600" dirty="0" err="1" smtClean="0"/>
              <a:t>Skype</a:t>
            </a:r>
            <a:r>
              <a:rPr lang="el-GR" sz="2600" dirty="0" smtClean="0"/>
              <a:t> μπορείτε να μοιραστείτε μια ιστορία, να γιορτάσετε τα γενέθλια ενός φίλου, να μάθετε μια ξένη γλώσσα, να οργανώσετε μια συνάντηση ή να συνεργαστείτε με τους συναδέλφους σας</a:t>
            </a:r>
            <a:r>
              <a:rPr lang="en-US" sz="2600" dirty="0" smtClean="0"/>
              <a:t>…</a:t>
            </a:r>
          </a:p>
          <a:p>
            <a:pPr>
              <a:buNone/>
            </a:pPr>
            <a:endParaRPr lang="el-GR" dirty="0"/>
          </a:p>
        </p:txBody>
      </p:sp>
      <p:pic>
        <p:nvPicPr>
          <p:cNvPr id="4" name="3 - Εικόνα" descr="2015-09-27_1927.png"/>
          <p:cNvPicPr>
            <a:picLocks noChangeAspect="1"/>
          </p:cNvPicPr>
          <p:nvPr/>
        </p:nvPicPr>
        <p:blipFill>
          <a:blip r:embed="rId2" cstate="print"/>
          <a:stretch>
            <a:fillRect/>
          </a:stretch>
        </p:blipFill>
        <p:spPr>
          <a:xfrm>
            <a:off x="2339752" y="3717032"/>
            <a:ext cx="4356681" cy="299695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Skype, </a:t>
            </a:r>
            <a:r>
              <a:rPr lang="el-GR" dirty="0" smtClean="0"/>
              <a:t>τα βασικά…</a:t>
            </a:r>
            <a:endParaRPr lang="el-GR" dirty="0"/>
          </a:p>
        </p:txBody>
      </p:sp>
      <p:sp>
        <p:nvSpPr>
          <p:cNvPr id="3" name="2 - Θέση περιεχομένου"/>
          <p:cNvSpPr>
            <a:spLocks noGrp="1"/>
          </p:cNvSpPr>
          <p:nvPr>
            <p:ph idx="1"/>
          </p:nvPr>
        </p:nvSpPr>
        <p:spPr>
          <a:xfrm>
            <a:off x="611560" y="1783560"/>
            <a:ext cx="8075240" cy="4572000"/>
          </a:xfrm>
        </p:spPr>
        <p:txBody>
          <a:bodyPr>
            <a:normAutofit/>
          </a:bodyPr>
          <a:lstStyle/>
          <a:p>
            <a:r>
              <a:rPr lang="el-GR" sz="2600" dirty="0" smtClean="0"/>
              <a:t>Μπορείτε να το χρησιμοποιήσετε σε οποιαδήποτε συσκευή προτιμάτε – στο τηλέφωνο ή στον υπολογιστή σας ή ακόμα και σε μια τηλεόραση με </a:t>
            </a:r>
            <a:r>
              <a:rPr lang="el-GR" sz="2600" dirty="0" err="1" smtClean="0"/>
              <a:t>Skype</a:t>
            </a:r>
            <a:r>
              <a:rPr lang="el-GR" sz="2600" dirty="0" smtClean="0"/>
              <a:t>. </a:t>
            </a:r>
            <a:endParaRPr lang="en-US" sz="2600" dirty="0" smtClean="0"/>
          </a:p>
          <a:p>
            <a:r>
              <a:rPr lang="el-GR" sz="2600" dirty="0" smtClean="0"/>
              <a:t>Για να αρχίσετε να το χρησιμοποιείτε δεν χρειάζεται να πληρώσετε τίποτα – για να μιλήσετε ή να δείτε άλλους χρήστες του </a:t>
            </a:r>
            <a:r>
              <a:rPr lang="el-GR" sz="2600" dirty="0" err="1" smtClean="0"/>
              <a:t>Skype</a:t>
            </a:r>
            <a:r>
              <a:rPr lang="el-GR" sz="2600" dirty="0" smtClean="0"/>
              <a:t>, για παράδειγμα, ή για να ανταλλάξετε άμεσα μηνύματα μαζί τους. </a:t>
            </a:r>
            <a:endParaRPr lang="en-US" sz="2600" dirty="0" smtClean="0"/>
          </a:p>
          <a:p>
            <a:r>
              <a:rPr lang="el-GR" sz="2600" dirty="0" smtClean="0"/>
              <a:t>Ενώ με την τελευταία έκδοση του </a:t>
            </a:r>
            <a:r>
              <a:rPr lang="el-GR" sz="2600" dirty="0" err="1" smtClean="0"/>
              <a:t>Skype</a:t>
            </a:r>
            <a:r>
              <a:rPr lang="el-GR" sz="2600" dirty="0" smtClean="0"/>
              <a:t>, μπορείτε να δοκιμάσετε ακόμα και τις ομαδικές </a:t>
            </a:r>
            <a:r>
              <a:rPr lang="el-GR" sz="2600" dirty="0" err="1" smtClean="0"/>
              <a:t>βιντεοκλήσεις</a:t>
            </a:r>
            <a:r>
              <a:rPr lang="el-GR" sz="2600" dirty="0" smtClean="0"/>
              <a:t>.</a:t>
            </a:r>
            <a:endParaRPr lang="el-GR"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Skype, </a:t>
            </a:r>
            <a:r>
              <a:rPr lang="el-GR" dirty="0" smtClean="0"/>
              <a:t>τα βασικά…</a:t>
            </a:r>
            <a:endParaRPr lang="el-GR" dirty="0"/>
          </a:p>
        </p:txBody>
      </p:sp>
      <p:sp>
        <p:nvSpPr>
          <p:cNvPr id="3" name="2 - Θέση περιεχομένου"/>
          <p:cNvSpPr>
            <a:spLocks noGrp="1"/>
          </p:cNvSpPr>
          <p:nvPr>
            <p:ph idx="1"/>
          </p:nvPr>
        </p:nvSpPr>
        <p:spPr>
          <a:xfrm>
            <a:off x="251520" y="1268760"/>
            <a:ext cx="8640960" cy="5400600"/>
          </a:xfrm>
        </p:spPr>
        <p:txBody>
          <a:bodyPr>
            <a:normAutofit lnSpcReduction="10000"/>
          </a:bodyPr>
          <a:lstStyle/>
          <a:p>
            <a:pPr algn="just">
              <a:buNone/>
            </a:pPr>
            <a:r>
              <a:rPr lang="en-US" sz="2600" dirty="0" smtClean="0"/>
              <a:t>     </a:t>
            </a:r>
            <a:r>
              <a:rPr lang="el-GR" sz="2600" dirty="0" smtClean="0"/>
              <a:t>Εάν επιλέξετε να πληρώσετε ένα μικρό χρηματικό ποσό, μπορείτε να κάνετε ακόμα περισσότερα πράγματα, με διάφορους τρόπους και με περισσότερα άτομα – όπως να καλείτε τηλεφωνικούς αριθμούς, να συνδέεστε σε σημεία ασύρματης πρόσβασης </a:t>
            </a:r>
            <a:r>
              <a:rPr lang="el-GR" sz="2600" dirty="0" err="1" smtClean="0"/>
              <a:t>WiFi</a:t>
            </a:r>
            <a:r>
              <a:rPr lang="el-GR" sz="2600" dirty="0" smtClean="0"/>
              <a:t> ή να στέλνετε μηνύματα SMS.</a:t>
            </a:r>
            <a:endParaRPr lang="en-US" sz="2600" dirty="0" smtClean="0"/>
          </a:p>
          <a:p>
            <a:pPr algn="just">
              <a:buNone/>
            </a:pPr>
            <a:r>
              <a:rPr lang="en-US" sz="2600" dirty="0" smtClean="0"/>
              <a:t>     </a:t>
            </a:r>
            <a:r>
              <a:rPr lang="el-GR" sz="2600" dirty="0" smtClean="0"/>
              <a:t>Μπορείτε να πληρώνετε ανάλογα με τη χρήση που κάνετε ή να αγοράσετε μια συνδρομή, οτιδήποτε σας εξυπηρετεί καλύτερα. Και για τον εργασιακό χώρο, αυτό σημαίνει ότι μπορείτε να φέρετε κοντά ολόκληρο τον κύκλο των εργαζομένων, των συνεργατών και των πελατών σας, δημιουργώντας το ιδανικό εργασιακό περιβάλλον. </a:t>
            </a:r>
          </a:p>
          <a:p>
            <a:pPr>
              <a:buNone/>
            </a:pPr>
            <a:r>
              <a:rPr lang="el-GR" sz="2600" dirty="0" smtClean="0"/>
              <a:t> </a:t>
            </a:r>
            <a:endParaRPr lang="el-GR"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Ένας λογαριασμός </a:t>
            </a:r>
            <a:r>
              <a:rPr lang="el-GR" dirty="0" err="1" smtClean="0"/>
              <a:t>Skype</a:t>
            </a:r>
            <a:r>
              <a:rPr lang="el-GR" dirty="0" smtClean="0"/>
              <a:t> σε όλες τις συσκευές…</a:t>
            </a:r>
            <a:endParaRPr lang="el-GR" dirty="0"/>
          </a:p>
        </p:txBody>
      </p:sp>
      <p:pic>
        <p:nvPicPr>
          <p:cNvPr id="4" name="3 - Θέση περιεχομένου" descr="2015-09-27_1806.png">
            <a:hlinkClick r:id="rId2"/>
          </p:cNvPr>
          <p:cNvPicPr>
            <a:picLocks noGrp="1" noChangeAspect="1"/>
          </p:cNvPicPr>
          <p:nvPr>
            <p:ph idx="1"/>
          </p:nvPr>
        </p:nvPicPr>
        <p:blipFill>
          <a:blip r:embed="rId3" cstate="print"/>
          <a:stretch>
            <a:fillRect/>
          </a:stretch>
        </p:blipFill>
        <p:spPr>
          <a:xfrm>
            <a:off x="1475656" y="2060848"/>
            <a:ext cx="6275917" cy="4572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Απαιτούμενα…</a:t>
            </a:r>
            <a:endParaRPr lang="el-GR" dirty="0"/>
          </a:p>
        </p:txBody>
      </p:sp>
      <p:sp>
        <p:nvSpPr>
          <p:cNvPr id="3" name="2 - Θέση περιεχομένου"/>
          <p:cNvSpPr>
            <a:spLocks noGrp="1"/>
          </p:cNvSpPr>
          <p:nvPr>
            <p:ph idx="1"/>
          </p:nvPr>
        </p:nvSpPr>
        <p:spPr/>
        <p:txBody>
          <a:bodyPr/>
          <a:lstStyle/>
          <a:p>
            <a:r>
              <a:rPr lang="el-GR" dirty="0" smtClean="0"/>
              <a:t>Σύνδεση στο Διαδίκτυο</a:t>
            </a:r>
          </a:p>
          <a:p>
            <a:r>
              <a:rPr lang="el-GR" dirty="0" smtClean="0"/>
              <a:t>Μικρόφωνο-ακουστικά</a:t>
            </a:r>
          </a:p>
          <a:p>
            <a:r>
              <a:rPr lang="el-GR" dirty="0" smtClean="0"/>
              <a:t>Κάμερα</a:t>
            </a:r>
          </a:p>
          <a:p>
            <a:r>
              <a:rPr lang="el-GR" dirty="0" smtClean="0"/>
              <a:t>Λογαριασμός </a:t>
            </a:r>
            <a:r>
              <a:rPr lang="en-US" dirty="0" smtClean="0"/>
              <a:t>Skype</a:t>
            </a:r>
          </a:p>
          <a:p>
            <a:endParaRPr lang="el-GR" dirty="0" smtClean="0"/>
          </a:p>
          <a:p>
            <a:endParaRPr lang="el-GR" dirty="0"/>
          </a:p>
        </p:txBody>
      </p:sp>
      <p:pic>
        <p:nvPicPr>
          <p:cNvPr id="5" name="4 - Εικόνα" descr="west-coast-call-center-photo1.jpg"/>
          <p:cNvPicPr>
            <a:picLocks noChangeAspect="1"/>
          </p:cNvPicPr>
          <p:nvPr/>
        </p:nvPicPr>
        <p:blipFill>
          <a:blip r:embed="rId2" cstate="print"/>
          <a:stretch>
            <a:fillRect/>
          </a:stretch>
        </p:blipFill>
        <p:spPr>
          <a:xfrm>
            <a:off x="5580112" y="3645024"/>
            <a:ext cx="3262620" cy="2636912"/>
          </a:xfrm>
          <a:prstGeom prst="rect">
            <a:avLst/>
          </a:prstGeom>
        </p:spPr>
      </p:pic>
      <p:pic>
        <p:nvPicPr>
          <p:cNvPr id="6" name="5 - Εικόνα" descr="670px-Use-Skype-Safely-Step-2-Version-2.jpg"/>
          <p:cNvPicPr>
            <a:picLocks noChangeAspect="1"/>
          </p:cNvPicPr>
          <p:nvPr/>
        </p:nvPicPr>
        <p:blipFill>
          <a:blip r:embed="rId3" cstate="print"/>
          <a:stretch>
            <a:fillRect/>
          </a:stretch>
        </p:blipFill>
        <p:spPr>
          <a:xfrm>
            <a:off x="899592" y="4149080"/>
            <a:ext cx="3456384" cy="25948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μπορώ να κάνω </a:t>
            </a:r>
            <a:r>
              <a:rPr lang="el-GR" sz="2800" dirty="0" smtClean="0"/>
              <a:t>(επιλεκτικά)</a:t>
            </a:r>
            <a:endParaRPr lang="el-GR" sz="2800" dirty="0"/>
          </a:p>
        </p:txBody>
      </p:sp>
      <p:sp>
        <p:nvSpPr>
          <p:cNvPr id="3" name="2 - Θέση περιεχομένου"/>
          <p:cNvSpPr>
            <a:spLocks noGrp="1"/>
          </p:cNvSpPr>
          <p:nvPr>
            <p:ph idx="1"/>
          </p:nvPr>
        </p:nvSpPr>
        <p:spPr/>
        <p:txBody>
          <a:bodyPr/>
          <a:lstStyle/>
          <a:p>
            <a:r>
              <a:rPr lang="el-GR" dirty="0" smtClean="0"/>
              <a:t>Να κάνω μια (βίντεο) κλήση</a:t>
            </a:r>
          </a:p>
          <a:p>
            <a:r>
              <a:rPr lang="el-GR" dirty="0" smtClean="0"/>
              <a:t>Να μοιραστώ αρχεία με άλλους</a:t>
            </a:r>
          </a:p>
          <a:p>
            <a:r>
              <a:rPr lang="el-GR" dirty="0" smtClean="0"/>
              <a:t>Να μοιραστώ την οθόνη μου με άλλους</a:t>
            </a:r>
            <a:endParaRPr lang="en-US" dirty="0" smtClean="0"/>
          </a:p>
          <a:p>
            <a:r>
              <a:rPr lang="el-GR" dirty="0" smtClean="0"/>
              <a:t>Να γράψω κείμενα και να τα μοιραστώ</a:t>
            </a:r>
          </a:p>
          <a:p>
            <a:pPr>
              <a:buNone/>
            </a:pPr>
            <a:endParaRPr lang="el-GR" dirty="0"/>
          </a:p>
        </p:txBody>
      </p:sp>
      <p:pic>
        <p:nvPicPr>
          <p:cNvPr id="4" name="3 - Εικόνα" descr="outlook-skype-call.jpg"/>
          <p:cNvPicPr>
            <a:picLocks noChangeAspect="1"/>
          </p:cNvPicPr>
          <p:nvPr/>
        </p:nvPicPr>
        <p:blipFill>
          <a:blip r:embed="rId2" cstate="print"/>
          <a:stretch>
            <a:fillRect/>
          </a:stretch>
        </p:blipFill>
        <p:spPr>
          <a:xfrm>
            <a:off x="1763688" y="4197549"/>
            <a:ext cx="4735314" cy="26604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Προφίλ</a:t>
            </a:r>
            <a:endParaRPr lang="el-GR" dirty="0"/>
          </a:p>
        </p:txBody>
      </p:sp>
      <p:pic>
        <p:nvPicPr>
          <p:cNvPr id="4" name="3 - Θέση περιεχομένου" descr="2015-09-27_1953.png"/>
          <p:cNvPicPr>
            <a:picLocks noGrp="1" noChangeAspect="1"/>
          </p:cNvPicPr>
          <p:nvPr>
            <p:ph idx="1"/>
          </p:nvPr>
        </p:nvPicPr>
        <p:blipFill>
          <a:blip r:embed="rId2" cstate="print"/>
          <a:stretch>
            <a:fillRect/>
          </a:stretch>
        </p:blipFill>
        <p:spPr>
          <a:xfrm>
            <a:off x="914400" y="1997325"/>
            <a:ext cx="7772400" cy="41460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Επαφές</a:t>
            </a:r>
            <a:endParaRPr lang="el-GR" dirty="0"/>
          </a:p>
        </p:txBody>
      </p:sp>
      <p:pic>
        <p:nvPicPr>
          <p:cNvPr id="4" name="3 - Θέση περιεχομένου" descr="2015-09-27_1952.png"/>
          <p:cNvPicPr>
            <a:picLocks noGrp="1" noChangeAspect="1"/>
          </p:cNvPicPr>
          <p:nvPr>
            <p:ph idx="1"/>
          </p:nvPr>
        </p:nvPicPr>
        <p:blipFill>
          <a:blip r:embed="rId2" cstate="print"/>
          <a:stretch>
            <a:fillRect/>
          </a:stretch>
        </p:blipFill>
        <p:spPr>
          <a:xfrm>
            <a:off x="914400" y="1870097"/>
            <a:ext cx="7772400" cy="440050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Η επικοινωνία άλλοτε και τώρα…</a:t>
            </a:r>
            <a:endParaRPr lang="el-GR" sz="3600" dirty="0"/>
          </a:p>
        </p:txBody>
      </p:sp>
      <p:sp>
        <p:nvSpPr>
          <p:cNvPr id="3" name="2 - Θέση περιεχομένου"/>
          <p:cNvSpPr>
            <a:spLocks noGrp="1"/>
          </p:cNvSpPr>
          <p:nvPr>
            <p:ph idx="1"/>
          </p:nvPr>
        </p:nvSpPr>
        <p:spPr/>
        <p:txBody>
          <a:bodyPr/>
          <a:lstStyle/>
          <a:p>
            <a:r>
              <a:rPr lang="el-GR" dirty="0" smtClean="0"/>
              <a:t>Κάποτε γράφαμε γράμματα…</a:t>
            </a:r>
          </a:p>
          <a:p>
            <a:endParaRPr lang="el-GR" dirty="0" smtClean="0"/>
          </a:p>
          <a:p>
            <a:endParaRPr lang="el-GR" dirty="0" smtClean="0"/>
          </a:p>
          <a:p>
            <a:endParaRPr lang="el-GR" dirty="0" smtClean="0"/>
          </a:p>
          <a:p>
            <a:endParaRPr lang="el-GR" dirty="0" smtClean="0"/>
          </a:p>
          <a:p>
            <a:endParaRPr lang="el-GR" dirty="0" smtClean="0"/>
          </a:p>
          <a:p>
            <a:r>
              <a:rPr lang="el-GR" dirty="0" smtClean="0"/>
              <a:t>Τώρα…</a:t>
            </a:r>
            <a:endParaRPr lang="el-GR" dirty="0"/>
          </a:p>
        </p:txBody>
      </p:sp>
      <p:pic>
        <p:nvPicPr>
          <p:cNvPr id="5" name="4 - Εικόνα" descr="images.jpeg"/>
          <p:cNvPicPr>
            <a:picLocks noChangeAspect="1"/>
          </p:cNvPicPr>
          <p:nvPr/>
        </p:nvPicPr>
        <p:blipFill>
          <a:blip r:embed="rId2" cstate="print"/>
          <a:stretch>
            <a:fillRect/>
          </a:stretch>
        </p:blipFill>
        <p:spPr>
          <a:xfrm>
            <a:off x="2627784" y="2636912"/>
            <a:ext cx="2495550" cy="1838325"/>
          </a:xfrm>
          <a:prstGeom prst="rect">
            <a:avLst/>
          </a:prstGeom>
        </p:spPr>
      </p:pic>
      <p:pic>
        <p:nvPicPr>
          <p:cNvPr id="6" name="5 - Εικόνα" descr="Screen-Shot-2013-04-04-at-1.41.44-PM.png"/>
          <p:cNvPicPr>
            <a:picLocks noChangeAspect="1"/>
          </p:cNvPicPr>
          <p:nvPr/>
        </p:nvPicPr>
        <p:blipFill>
          <a:blip r:embed="rId3" cstate="print"/>
          <a:stretch>
            <a:fillRect/>
          </a:stretch>
        </p:blipFill>
        <p:spPr>
          <a:xfrm>
            <a:off x="5004048" y="5013176"/>
            <a:ext cx="2472134" cy="16307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Επαφές - Ενέργειες</a:t>
            </a:r>
            <a:endParaRPr lang="el-GR" dirty="0"/>
          </a:p>
        </p:txBody>
      </p:sp>
      <p:pic>
        <p:nvPicPr>
          <p:cNvPr id="4" name="3 - Θέση περιεχομένου" descr="2015-09-27_1954.png"/>
          <p:cNvPicPr>
            <a:picLocks noGrp="1" noChangeAspect="1"/>
          </p:cNvPicPr>
          <p:nvPr>
            <p:ph idx="1"/>
          </p:nvPr>
        </p:nvPicPr>
        <p:blipFill>
          <a:blip r:embed="rId3" cstate="print"/>
          <a:stretch>
            <a:fillRect/>
          </a:stretch>
        </p:blipFill>
        <p:spPr>
          <a:xfrm>
            <a:off x="395536" y="1628800"/>
            <a:ext cx="7772400" cy="890820"/>
          </a:xfrm>
        </p:spPr>
      </p:pic>
      <p:pic>
        <p:nvPicPr>
          <p:cNvPr id="7" name="6 - Εικόνα" descr="2015-09-27_2020.png"/>
          <p:cNvPicPr>
            <a:picLocks noChangeAspect="1"/>
          </p:cNvPicPr>
          <p:nvPr/>
        </p:nvPicPr>
        <p:blipFill>
          <a:blip r:embed="rId4" cstate="print"/>
          <a:stretch>
            <a:fillRect/>
          </a:stretch>
        </p:blipFill>
        <p:spPr>
          <a:xfrm>
            <a:off x="1637526" y="2852936"/>
            <a:ext cx="7506474" cy="981187"/>
          </a:xfrm>
          <a:prstGeom prst="rect">
            <a:avLst/>
          </a:prstGeom>
        </p:spPr>
      </p:pic>
      <p:pic>
        <p:nvPicPr>
          <p:cNvPr id="8" name="7 - Εικόνα" descr="2015-09-27_2022.png"/>
          <p:cNvPicPr>
            <a:picLocks noChangeAspect="1"/>
          </p:cNvPicPr>
          <p:nvPr/>
        </p:nvPicPr>
        <p:blipFill>
          <a:blip r:embed="rId5" cstate="print"/>
          <a:stretch>
            <a:fillRect/>
          </a:stretch>
        </p:blipFill>
        <p:spPr>
          <a:xfrm>
            <a:off x="467544" y="4077072"/>
            <a:ext cx="7049484" cy="724001"/>
          </a:xfrm>
          <a:prstGeom prst="rect">
            <a:avLst/>
          </a:prstGeom>
        </p:spPr>
      </p:pic>
      <p:pic>
        <p:nvPicPr>
          <p:cNvPr id="9" name="8 - Εικόνα" descr="2015-09-27_2022_001.png"/>
          <p:cNvPicPr>
            <a:picLocks noChangeAspect="1"/>
          </p:cNvPicPr>
          <p:nvPr/>
        </p:nvPicPr>
        <p:blipFill>
          <a:blip r:embed="rId6" cstate="print"/>
          <a:stretch>
            <a:fillRect/>
          </a:stretch>
        </p:blipFill>
        <p:spPr>
          <a:xfrm>
            <a:off x="2555776" y="4941168"/>
            <a:ext cx="6362468" cy="176062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Κλήσεις</a:t>
            </a:r>
            <a:endParaRPr lang="el-GR" dirty="0"/>
          </a:p>
        </p:txBody>
      </p:sp>
      <p:pic>
        <p:nvPicPr>
          <p:cNvPr id="4" name="3 - Θέση περιεχομένου" descr="2015-09-27_2033.png"/>
          <p:cNvPicPr>
            <a:picLocks noGrp="1" noChangeAspect="1"/>
          </p:cNvPicPr>
          <p:nvPr>
            <p:ph idx="1"/>
          </p:nvPr>
        </p:nvPicPr>
        <p:blipFill>
          <a:blip r:embed="rId2" cstate="print"/>
          <a:stretch>
            <a:fillRect/>
          </a:stretch>
        </p:blipFill>
        <p:spPr>
          <a:xfrm>
            <a:off x="1102112" y="1784350"/>
            <a:ext cx="7396976" cy="4572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Βίντεο κλήσεις</a:t>
            </a:r>
            <a:endParaRPr lang="el-GR" dirty="0"/>
          </a:p>
        </p:txBody>
      </p:sp>
      <p:pic>
        <p:nvPicPr>
          <p:cNvPr id="4" name="3 - Θέση περιεχομένου" descr="2015-09-27_2033_001.png"/>
          <p:cNvPicPr>
            <a:picLocks noGrp="1" noChangeAspect="1"/>
          </p:cNvPicPr>
          <p:nvPr>
            <p:ph idx="1"/>
          </p:nvPr>
        </p:nvPicPr>
        <p:blipFill>
          <a:blip r:embed="rId2" cstate="print"/>
          <a:stretch>
            <a:fillRect/>
          </a:stretch>
        </p:blipFill>
        <p:spPr>
          <a:xfrm>
            <a:off x="827584" y="2636912"/>
            <a:ext cx="7772400" cy="19292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Μηνύματα</a:t>
            </a:r>
            <a:endParaRPr lang="el-GR" dirty="0"/>
          </a:p>
        </p:txBody>
      </p:sp>
      <p:pic>
        <p:nvPicPr>
          <p:cNvPr id="4" name="3 - Θέση περιεχομένου" descr="2015-09-27_2033_002.png"/>
          <p:cNvPicPr>
            <a:picLocks noGrp="1" noChangeAspect="1"/>
          </p:cNvPicPr>
          <p:nvPr>
            <p:ph idx="1"/>
          </p:nvPr>
        </p:nvPicPr>
        <p:blipFill>
          <a:blip r:embed="rId2" cstate="print"/>
          <a:stretch>
            <a:fillRect/>
          </a:stretch>
        </p:blipFill>
        <p:spPr>
          <a:xfrm>
            <a:off x="755576" y="1844824"/>
            <a:ext cx="7772400" cy="345530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Κοινή χρήση</a:t>
            </a:r>
            <a:endParaRPr lang="el-GR" dirty="0"/>
          </a:p>
        </p:txBody>
      </p:sp>
      <p:pic>
        <p:nvPicPr>
          <p:cNvPr id="4" name="3 - Θέση περιεχομένου" descr="2015-09-27_2034.png"/>
          <p:cNvPicPr>
            <a:picLocks noGrp="1" noChangeAspect="1"/>
          </p:cNvPicPr>
          <p:nvPr>
            <p:ph idx="1"/>
          </p:nvPr>
        </p:nvPicPr>
        <p:blipFill>
          <a:blip r:embed="rId2" cstate="print"/>
          <a:stretch>
            <a:fillRect/>
          </a:stretch>
        </p:blipFill>
        <p:spPr>
          <a:xfrm>
            <a:off x="827584" y="2132856"/>
            <a:ext cx="7772400" cy="298876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Άλλες δυνατότητες</a:t>
            </a:r>
            <a:endParaRPr lang="el-GR" dirty="0"/>
          </a:p>
        </p:txBody>
      </p:sp>
      <p:pic>
        <p:nvPicPr>
          <p:cNvPr id="4" name="3 - Θέση περιεχομένου" descr="2015-09-27_2034_001.png"/>
          <p:cNvPicPr>
            <a:picLocks noGrp="1" noChangeAspect="1"/>
          </p:cNvPicPr>
          <p:nvPr>
            <p:ph idx="1"/>
          </p:nvPr>
        </p:nvPicPr>
        <p:blipFill>
          <a:blip r:embed="rId2" cstate="print"/>
          <a:stretch>
            <a:fillRect/>
          </a:stretch>
        </p:blipFill>
        <p:spPr>
          <a:xfrm>
            <a:off x="755576" y="1988840"/>
            <a:ext cx="7772400" cy="3545447"/>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12064"/>
            <a:ext cx="8748464" cy="914400"/>
          </a:xfrm>
        </p:spPr>
        <p:txBody>
          <a:bodyPr/>
          <a:lstStyle/>
          <a:p>
            <a:r>
              <a:rPr lang="en-US" b="1" dirty="0" smtClean="0"/>
              <a:t>Skype </a:t>
            </a:r>
            <a:r>
              <a:rPr lang="el-GR" b="1" dirty="0" smtClean="0"/>
              <a:t>για </a:t>
            </a:r>
            <a:r>
              <a:rPr lang="en-US" b="1" dirty="0" smtClean="0"/>
              <a:t>Outlook.com</a:t>
            </a:r>
            <a:br>
              <a:rPr lang="en-US" b="1" dirty="0" smtClean="0"/>
            </a:br>
            <a:endParaRPr lang="el-GR" dirty="0"/>
          </a:p>
        </p:txBody>
      </p:sp>
      <p:pic>
        <p:nvPicPr>
          <p:cNvPr id="4" name="3 - Θέση περιεχομένου" descr="2015-09-27_1809.png">
            <a:hlinkClick r:id="rId2"/>
          </p:cNvPr>
          <p:cNvPicPr>
            <a:picLocks noGrp="1" noChangeAspect="1"/>
          </p:cNvPicPr>
          <p:nvPr>
            <p:ph idx="1"/>
          </p:nvPr>
        </p:nvPicPr>
        <p:blipFill>
          <a:blip r:embed="rId3" cstate="print"/>
          <a:stretch>
            <a:fillRect/>
          </a:stretch>
        </p:blipFill>
        <p:spPr>
          <a:xfrm>
            <a:off x="827584" y="1844824"/>
            <a:ext cx="7772400" cy="3705246"/>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Skype</a:t>
            </a:r>
            <a:r>
              <a:rPr lang="el-GR" b="1" dirty="0" smtClean="0"/>
              <a:t> με ένα κλικ</a:t>
            </a:r>
            <a:endParaRPr lang="el-GR" dirty="0"/>
          </a:p>
        </p:txBody>
      </p:sp>
      <p:pic>
        <p:nvPicPr>
          <p:cNvPr id="4" name="3 - Θέση περιεχομένου" descr="2015-09-27_2025.png"/>
          <p:cNvPicPr>
            <a:picLocks noGrp="1" noChangeAspect="1"/>
          </p:cNvPicPr>
          <p:nvPr>
            <p:ph idx="1"/>
          </p:nvPr>
        </p:nvPicPr>
        <p:blipFill>
          <a:blip r:embed="rId2" cstate="print"/>
          <a:stretch>
            <a:fillRect/>
          </a:stretch>
        </p:blipFill>
        <p:spPr>
          <a:xfrm>
            <a:off x="1331640" y="1412776"/>
            <a:ext cx="6261227" cy="4572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Skype </a:t>
            </a:r>
            <a:r>
              <a:rPr lang="el-GR" dirty="0" smtClean="0"/>
              <a:t>στην εκπαίδευση </a:t>
            </a:r>
            <a:endParaRPr lang="el-GR" dirty="0"/>
          </a:p>
        </p:txBody>
      </p:sp>
      <p:sp>
        <p:nvSpPr>
          <p:cNvPr id="3" name="2 - Θέση περιεχομένου"/>
          <p:cNvSpPr>
            <a:spLocks noGrp="1"/>
          </p:cNvSpPr>
          <p:nvPr>
            <p:ph idx="1"/>
          </p:nvPr>
        </p:nvSpPr>
        <p:spPr/>
        <p:txBody>
          <a:bodyPr/>
          <a:lstStyle/>
          <a:p>
            <a:r>
              <a:rPr lang="el-GR" dirty="0" smtClean="0"/>
              <a:t>Συνεργασία με άλλες τάξεις</a:t>
            </a:r>
          </a:p>
          <a:p>
            <a:r>
              <a:rPr lang="el-GR" dirty="0" smtClean="0"/>
              <a:t>Συνεργασία με ειδικούς</a:t>
            </a:r>
          </a:p>
          <a:p>
            <a:r>
              <a:rPr lang="el-GR" dirty="0" smtClean="0"/>
              <a:t>Εικονικές περιηγήσεις</a:t>
            </a:r>
          </a:p>
          <a:p>
            <a:endParaRPr lang="el-GR" dirty="0"/>
          </a:p>
        </p:txBody>
      </p:sp>
      <p:pic>
        <p:nvPicPr>
          <p:cNvPr id="4" name="3 - Εικόνα" descr="2015-09-27_2048.png"/>
          <p:cNvPicPr>
            <a:picLocks noChangeAspect="1"/>
          </p:cNvPicPr>
          <p:nvPr/>
        </p:nvPicPr>
        <p:blipFill>
          <a:blip r:embed="rId2" cstate="print"/>
          <a:stretch>
            <a:fillRect/>
          </a:stretch>
        </p:blipFill>
        <p:spPr>
          <a:xfrm>
            <a:off x="1619672" y="4077072"/>
            <a:ext cx="6123472" cy="174772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Βρίσκω ένα μάθημα</a:t>
            </a:r>
            <a:endParaRPr lang="el-GR" dirty="0"/>
          </a:p>
        </p:txBody>
      </p:sp>
      <p:pic>
        <p:nvPicPr>
          <p:cNvPr id="4" name="3 - Θέση περιεχομένου" descr="2015-09-27_2058.png"/>
          <p:cNvPicPr>
            <a:picLocks noGrp="1" noChangeAspect="1"/>
          </p:cNvPicPr>
          <p:nvPr>
            <p:ph idx="1"/>
          </p:nvPr>
        </p:nvPicPr>
        <p:blipFill>
          <a:blip r:embed="rId2" cstate="print"/>
          <a:stretch>
            <a:fillRect/>
          </a:stretch>
        </p:blipFill>
        <p:spPr>
          <a:xfrm>
            <a:off x="827584" y="1628800"/>
            <a:ext cx="7640293" cy="4572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12064"/>
            <a:ext cx="8820472" cy="914400"/>
          </a:xfrm>
        </p:spPr>
        <p:txBody>
          <a:bodyPr/>
          <a:lstStyle/>
          <a:p>
            <a:r>
              <a:rPr lang="el-GR" sz="3600" dirty="0" smtClean="0"/>
              <a:t>Ο </a:t>
            </a:r>
            <a:r>
              <a:rPr lang="el-GR" sz="3600" dirty="0" err="1" smtClean="0"/>
              <a:t>κειμενικός</a:t>
            </a:r>
            <a:r>
              <a:rPr lang="el-GR" sz="3600" dirty="0" smtClean="0"/>
              <a:t> λόγος άλλοτε και τώρα…</a:t>
            </a:r>
            <a:endParaRPr lang="el-GR" sz="3600" dirty="0"/>
          </a:p>
        </p:txBody>
      </p:sp>
      <p:pic>
        <p:nvPicPr>
          <p:cNvPr id="5" name="4 - Εικόνα" descr="evolution of communication.jpg"/>
          <p:cNvPicPr>
            <a:picLocks noChangeAspect="1"/>
          </p:cNvPicPr>
          <p:nvPr/>
        </p:nvPicPr>
        <p:blipFill>
          <a:blip r:embed="rId2" cstate="print"/>
          <a:stretch>
            <a:fillRect/>
          </a:stretch>
        </p:blipFill>
        <p:spPr>
          <a:xfrm>
            <a:off x="1763688" y="2132856"/>
            <a:ext cx="5657800" cy="353298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Κάνω ένα εικονικό ταξίδι</a:t>
            </a:r>
            <a:endParaRPr lang="el-GR" dirty="0"/>
          </a:p>
        </p:txBody>
      </p:sp>
      <p:pic>
        <p:nvPicPr>
          <p:cNvPr id="4" name="3 - Θέση περιεχομένου" descr="2015-09-27_2103.png"/>
          <p:cNvPicPr>
            <a:picLocks noGrp="1" noChangeAspect="1"/>
          </p:cNvPicPr>
          <p:nvPr>
            <p:ph idx="1"/>
          </p:nvPr>
        </p:nvPicPr>
        <p:blipFill>
          <a:blip r:embed="rId2" cstate="print"/>
          <a:stretch>
            <a:fillRect/>
          </a:stretch>
        </p:blipFill>
        <p:spPr>
          <a:xfrm>
            <a:off x="1467071" y="1784350"/>
            <a:ext cx="6667058" cy="4572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Skype</a:t>
            </a:r>
            <a:r>
              <a:rPr lang="el-GR" dirty="0" smtClean="0"/>
              <a:t> </a:t>
            </a:r>
            <a:r>
              <a:rPr lang="el-GR" dirty="0" err="1" smtClean="0"/>
              <a:t>Translator</a:t>
            </a:r>
            <a:endParaRPr lang="el-GR" dirty="0"/>
          </a:p>
        </p:txBody>
      </p:sp>
      <p:pic>
        <p:nvPicPr>
          <p:cNvPr id="4" name="3 - Θέση περιεχομένου" descr="2015-09-27_2053.png">
            <a:hlinkClick r:id="rId2"/>
          </p:cNvPr>
          <p:cNvPicPr>
            <a:picLocks noGrp="1" noChangeAspect="1"/>
          </p:cNvPicPr>
          <p:nvPr>
            <p:ph idx="1"/>
          </p:nvPr>
        </p:nvPicPr>
        <p:blipFill>
          <a:blip r:embed="rId3" cstate="print"/>
          <a:stretch>
            <a:fillRect/>
          </a:stretch>
        </p:blipFill>
        <p:spPr>
          <a:xfrm>
            <a:off x="539552" y="1844824"/>
            <a:ext cx="7772400" cy="3632752"/>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a:t>
            </a:r>
            <a:r>
              <a:rPr lang="el-GR" dirty="0" smtClean="0"/>
              <a:t>ο </a:t>
            </a:r>
            <a:r>
              <a:rPr lang="en-US" dirty="0" smtClean="0"/>
              <a:t>Skype </a:t>
            </a:r>
            <a:r>
              <a:rPr lang="el-GR" dirty="0" smtClean="0"/>
              <a:t>στην εργασία</a:t>
            </a:r>
            <a:endParaRPr lang="el-GR" dirty="0"/>
          </a:p>
        </p:txBody>
      </p:sp>
      <p:sp>
        <p:nvSpPr>
          <p:cNvPr id="3" name="2 - Θέση περιεχομένου"/>
          <p:cNvSpPr>
            <a:spLocks noGrp="1"/>
          </p:cNvSpPr>
          <p:nvPr>
            <p:ph idx="1"/>
          </p:nvPr>
        </p:nvSpPr>
        <p:spPr>
          <a:xfrm>
            <a:off x="539552" y="1988840"/>
            <a:ext cx="3240360" cy="3995936"/>
          </a:xfrm>
        </p:spPr>
        <p:txBody>
          <a:bodyPr>
            <a:normAutofit/>
          </a:bodyPr>
          <a:lstStyle/>
          <a:p>
            <a:r>
              <a:rPr lang="el-GR" sz="2600" dirty="0" smtClean="0"/>
              <a:t>Εργασία από οπουδήποτε</a:t>
            </a:r>
          </a:p>
          <a:p>
            <a:r>
              <a:rPr lang="el-GR" sz="2600" dirty="0" smtClean="0"/>
              <a:t>Διαμοιρασμός αρχείων</a:t>
            </a:r>
          </a:p>
          <a:p>
            <a:r>
              <a:rPr lang="el-GR" sz="2600" dirty="0" smtClean="0"/>
              <a:t>Επικοινωνία και συνεργασία</a:t>
            </a:r>
          </a:p>
          <a:p>
            <a:r>
              <a:rPr lang="el-GR" sz="2600" dirty="0" err="1" smtClean="0"/>
              <a:t>Βιντεοδιασκέψεις</a:t>
            </a:r>
            <a:endParaRPr lang="el-GR" sz="2600" dirty="0" smtClean="0"/>
          </a:p>
          <a:p>
            <a:endParaRPr lang="el-GR" dirty="0"/>
          </a:p>
        </p:txBody>
      </p:sp>
      <p:pic>
        <p:nvPicPr>
          <p:cNvPr id="4" name="3 - Εικόνα" descr="2015-09-27_2111.png"/>
          <p:cNvPicPr>
            <a:picLocks noChangeAspect="1"/>
          </p:cNvPicPr>
          <p:nvPr/>
        </p:nvPicPr>
        <p:blipFill>
          <a:blip r:embed="rId2" cstate="print"/>
          <a:stretch>
            <a:fillRect/>
          </a:stretch>
        </p:blipFill>
        <p:spPr>
          <a:xfrm>
            <a:off x="4067944" y="1628799"/>
            <a:ext cx="5076056" cy="384581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a:t>
            </a:r>
            <a:r>
              <a:rPr lang="en-US" dirty="0" smtClean="0"/>
              <a:t>Skype </a:t>
            </a:r>
            <a:r>
              <a:rPr lang="el-GR" dirty="0" smtClean="0"/>
              <a:t>σε αριθμούς</a:t>
            </a:r>
            <a:endParaRPr lang="el-GR" dirty="0"/>
          </a:p>
        </p:txBody>
      </p:sp>
      <p:pic>
        <p:nvPicPr>
          <p:cNvPr id="4" name="3 - Θέση περιεχομένου" descr="chartoftheday_1417_skype_usage_n.jpg"/>
          <p:cNvPicPr>
            <a:picLocks noGrp="1" noChangeAspect="1"/>
          </p:cNvPicPr>
          <p:nvPr>
            <p:ph idx="1"/>
          </p:nvPr>
        </p:nvPicPr>
        <p:blipFill>
          <a:blip r:embed="rId2" cstate="print"/>
          <a:stretch>
            <a:fillRect/>
          </a:stretch>
        </p:blipFill>
        <p:spPr>
          <a:xfrm>
            <a:off x="755576" y="1628800"/>
            <a:ext cx="4621145" cy="3292566"/>
          </a:xfrm>
        </p:spPr>
      </p:pic>
      <p:pic>
        <p:nvPicPr>
          <p:cNvPr id="5" name="4 - Εικόνα" descr="2015-09-27_2115.png"/>
          <p:cNvPicPr>
            <a:picLocks noChangeAspect="1"/>
          </p:cNvPicPr>
          <p:nvPr/>
        </p:nvPicPr>
        <p:blipFill>
          <a:blip r:embed="rId3" cstate="print"/>
          <a:stretch>
            <a:fillRect/>
          </a:stretch>
        </p:blipFill>
        <p:spPr>
          <a:xfrm>
            <a:off x="6156176" y="3933056"/>
            <a:ext cx="2619741" cy="252447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2276872"/>
            <a:ext cx="7772400" cy="914400"/>
          </a:xfrm>
        </p:spPr>
        <p:txBody>
          <a:bodyPr/>
          <a:lstStyle/>
          <a:p>
            <a:pPr algn="ctr"/>
            <a:r>
              <a:rPr lang="el-GR" dirty="0" smtClean="0"/>
              <a:t>Εσείς χρησιμοποιείτε </a:t>
            </a:r>
            <a:br>
              <a:rPr lang="el-GR" dirty="0" smtClean="0"/>
            </a:br>
            <a:r>
              <a:rPr lang="el-GR" dirty="0" smtClean="0"/>
              <a:t>το </a:t>
            </a:r>
            <a:r>
              <a:rPr lang="en-US" dirty="0" smtClean="0"/>
              <a:t>Skype</a:t>
            </a:r>
            <a:r>
              <a:rPr lang="el-GR" dirty="0" smtClean="0"/>
              <a:t>;</a:t>
            </a:r>
            <a:endParaRPr lang="el-GR" dirty="0"/>
          </a:p>
        </p:txBody>
      </p:sp>
      <p:pic>
        <p:nvPicPr>
          <p:cNvPr id="4" name="3 - Εικόνα" descr="Skype-for-Mac.png"/>
          <p:cNvPicPr>
            <a:picLocks noChangeAspect="1"/>
          </p:cNvPicPr>
          <p:nvPr/>
        </p:nvPicPr>
        <p:blipFill>
          <a:blip r:embed="rId2" cstate="print"/>
          <a:stretch>
            <a:fillRect/>
          </a:stretch>
        </p:blipFill>
        <p:spPr>
          <a:xfrm>
            <a:off x="611560" y="3861048"/>
            <a:ext cx="3600400" cy="2668532"/>
          </a:xfrm>
          <a:prstGeom prst="rect">
            <a:avLst/>
          </a:prstGeom>
        </p:spPr>
      </p:pic>
      <p:pic>
        <p:nvPicPr>
          <p:cNvPr id="6" name="5 - Εικόνα" descr="get-skype-on-your-computer-win.jpg"/>
          <p:cNvPicPr>
            <a:picLocks noChangeAspect="1"/>
          </p:cNvPicPr>
          <p:nvPr/>
        </p:nvPicPr>
        <p:blipFill>
          <a:blip r:embed="rId3" cstate="print"/>
          <a:stretch>
            <a:fillRect/>
          </a:stretch>
        </p:blipFill>
        <p:spPr>
          <a:xfrm>
            <a:off x="4427984" y="4005064"/>
            <a:ext cx="4572000" cy="23812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Η επικοινωνία άλλοτε και τώρα…</a:t>
            </a:r>
            <a:endParaRPr lang="el-GR" sz="3600" dirty="0"/>
          </a:p>
        </p:txBody>
      </p:sp>
      <p:sp>
        <p:nvSpPr>
          <p:cNvPr id="3" name="2 - Θέση περιεχομένου"/>
          <p:cNvSpPr>
            <a:spLocks noGrp="1"/>
          </p:cNvSpPr>
          <p:nvPr>
            <p:ph idx="1"/>
          </p:nvPr>
        </p:nvSpPr>
        <p:spPr/>
        <p:txBody>
          <a:bodyPr/>
          <a:lstStyle/>
          <a:p>
            <a:r>
              <a:rPr lang="el-GR" dirty="0" smtClean="0"/>
              <a:t>Κάποτε επικοινωνούσαμε κάπως έτσι…</a:t>
            </a:r>
          </a:p>
          <a:p>
            <a:endParaRPr lang="el-GR" dirty="0" smtClean="0"/>
          </a:p>
          <a:p>
            <a:endParaRPr lang="el-GR" dirty="0" smtClean="0"/>
          </a:p>
          <a:p>
            <a:endParaRPr lang="el-GR" dirty="0" smtClean="0"/>
          </a:p>
          <a:p>
            <a:endParaRPr lang="el-GR" dirty="0" smtClean="0"/>
          </a:p>
          <a:p>
            <a:endParaRPr lang="el-GR" dirty="0" smtClean="0"/>
          </a:p>
          <a:p>
            <a:r>
              <a:rPr lang="el-GR" dirty="0" smtClean="0"/>
              <a:t>Τώρα…</a:t>
            </a:r>
            <a:endParaRPr lang="el-GR" dirty="0"/>
          </a:p>
        </p:txBody>
      </p:sp>
      <p:pic>
        <p:nvPicPr>
          <p:cNvPr id="5" name="4 - Εικόνα" descr="images.jpeg"/>
          <p:cNvPicPr>
            <a:picLocks noChangeAspect="1"/>
          </p:cNvPicPr>
          <p:nvPr/>
        </p:nvPicPr>
        <p:blipFill>
          <a:blip r:embed="rId2" cstate="print"/>
          <a:stretch>
            <a:fillRect/>
          </a:stretch>
        </p:blipFill>
        <p:spPr>
          <a:xfrm>
            <a:off x="971600" y="2708920"/>
            <a:ext cx="2495550" cy="1662286"/>
          </a:xfrm>
          <a:prstGeom prst="rect">
            <a:avLst/>
          </a:prstGeom>
        </p:spPr>
      </p:pic>
      <p:pic>
        <p:nvPicPr>
          <p:cNvPr id="7" name="6 - Εικόνα" descr="329032a227c0c8f15449635543973d2f.jpg"/>
          <p:cNvPicPr>
            <a:picLocks noChangeAspect="1"/>
          </p:cNvPicPr>
          <p:nvPr/>
        </p:nvPicPr>
        <p:blipFill>
          <a:blip r:embed="rId3" cstate="print"/>
          <a:stretch>
            <a:fillRect/>
          </a:stretch>
        </p:blipFill>
        <p:spPr>
          <a:xfrm>
            <a:off x="5436096" y="2420888"/>
            <a:ext cx="2857500" cy="2171700"/>
          </a:xfrm>
          <a:prstGeom prst="rect">
            <a:avLst/>
          </a:prstGeom>
        </p:spPr>
      </p:pic>
      <p:pic>
        <p:nvPicPr>
          <p:cNvPr id="8" name="7 - Εικόνα" descr="now-and-then.jpg"/>
          <p:cNvPicPr>
            <a:picLocks noChangeAspect="1"/>
          </p:cNvPicPr>
          <p:nvPr/>
        </p:nvPicPr>
        <p:blipFill>
          <a:blip r:embed="rId4" cstate="print"/>
          <a:srcRect t="13812"/>
          <a:stretch>
            <a:fillRect/>
          </a:stretch>
        </p:blipFill>
        <p:spPr>
          <a:xfrm>
            <a:off x="3203848" y="4771558"/>
            <a:ext cx="2412845" cy="208644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 επικοινωνία σήμερα!</a:t>
            </a:r>
            <a:endParaRPr lang="el-GR" dirty="0"/>
          </a:p>
        </p:txBody>
      </p:sp>
      <p:pic>
        <p:nvPicPr>
          <p:cNvPr id="4" name="3 - Θέση περιεχομένου" descr="Cloud-Computing-People-on-Clouds.jpg"/>
          <p:cNvPicPr>
            <a:picLocks noGrp="1" noChangeAspect="1"/>
          </p:cNvPicPr>
          <p:nvPr>
            <p:ph idx="1"/>
          </p:nvPr>
        </p:nvPicPr>
        <p:blipFill>
          <a:blip r:embed="rId2" cstate="print"/>
          <a:stretch>
            <a:fillRect/>
          </a:stretch>
        </p:blipFill>
        <p:spPr>
          <a:xfrm>
            <a:off x="1259632" y="1700808"/>
            <a:ext cx="6465216" cy="4572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επανάσταση του </a:t>
            </a:r>
            <a:r>
              <a:rPr lang="en-US" dirty="0" err="1" smtClean="0"/>
              <a:t>skype</a:t>
            </a:r>
            <a:r>
              <a:rPr lang="el-GR" dirty="0" smtClean="0"/>
              <a:t>!</a:t>
            </a:r>
            <a:endParaRPr lang="el-GR" dirty="0"/>
          </a:p>
        </p:txBody>
      </p:sp>
      <p:sp>
        <p:nvSpPr>
          <p:cNvPr id="3" name="2 - Θέση περιεχομένου"/>
          <p:cNvSpPr>
            <a:spLocks noGrp="1"/>
          </p:cNvSpPr>
          <p:nvPr>
            <p:ph idx="1"/>
          </p:nvPr>
        </p:nvSpPr>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r>
              <a:rPr lang="el-GR" dirty="0" smtClean="0"/>
              <a:t>Ιδρύθηκε το 2003 και το όνομά του το πήρε «αναγκαστικά» γιατί αυτό που επιθυμούσαν οι ιδρυτές δεν ήταν διαθέσιμο. </a:t>
            </a:r>
          </a:p>
          <a:p>
            <a:pPr>
              <a:buNone/>
            </a:pPr>
            <a:r>
              <a:rPr lang="el-GR" dirty="0" smtClean="0"/>
              <a:t>Πρόκειται για μια ένωση των λέξεων </a:t>
            </a:r>
            <a:r>
              <a:rPr lang="el-GR" dirty="0" err="1" smtClean="0"/>
              <a:t>sky</a:t>
            </a:r>
            <a:r>
              <a:rPr lang="el-GR" dirty="0" smtClean="0"/>
              <a:t> και του </a:t>
            </a:r>
            <a:r>
              <a:rPr lang="el-GR" dirty="0" err="1" smtClean="0"/>
              <a:t>peer</a:t>
            </a:r>
            <a:r>
              <a:rPr lang="el-GR" dirty="0" smtClean="0"/>
              <a:t>-</a:t>
            </a:r>
            <a:r>
              <a:rPr lang="el-GR" dirty="0" err="1" smtClean="0"/>
              <a:t>to</a:t>
            </a:r>
            <a:r>
              <a:rPr lang="el-GR" dirty="0" smtClean="0"/>
              <a:t>-</a:t>
            </a:r>
            <a:r>
              <a:rPr lang="el-GR" dirty="0" err="1" smtClean="0"/>
              <a:t>peer</a:t>
            </a:r>
            <a:r>
              <a:rPr lang="el-GR" dirty="0" smtClean="0"/>
              <a:t>  από τις οποίες προήλθε η λέξη </a:t>
            </a:r>
            <a:r>
              <a:rPr lang="el-GR" dirty="0" err="1" smtClean="0"/>
              <a:t>Skyper</a:t>
            </a:r>
            <a:r>
              <a:rPr lang="el-GR" dirty="0" smtClean="0"/>
              <a:t>. Επειδή όμως το όνομα  αυτό δεν ήταν διαθέσιμο το «έκοψαν» σε </a:t>
            </a:r>
            <a:r>
              <a:rPr lang="el-GR" dirty="0" err="1" smtClean="0"/>
              <a:t>Skype</a:t>
            </a:r>
            <a:r>
              <a:rPr lang="el-GR" dirty="0" smtClean="0"/>
              <a:t>. </a:t>
            </a:r>
          </a:p>
          <a:p>
            <a:endParaRPr lang="el-GR" dirty="0" smtClean="0"/>
          </a:p>
        </p:txBody>
      </p:sp>
      <p:pic>
        <p:nvPicPr>
          <p:cNvPr id="4" name="3 - Εικόνα" descr="skype.png"/>
          <p:cNvPicPr>
            <a:picLocks noChangeAspect="1"/>
          </p:cNvPicPr>
          <p:nvPr/>
        </p:nvPicPr>
        <p:blipFill>
          <a:blip r:embed="rId2" cstate="print"/>
          <a:stretch>
            <a:fillRect/>
          </a:stretch>
        </p:blipFill>
        <p:spPr>
          <a:xfrm>
            <a:off x="3419872" y="1124744"/>
            <a:ext cx="2124075" cy="21526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ιστορία του </a:t>
            </a:r>
            <a:r>
              <a:rPr lang="en-US" dirty="0" err="1" smtClean="0"/>
              <a:t>skype</a:t>
            </a:r>
            <a:endParaRPr lang="el-GR" dirty="0"/>
          </a:p>
        </p:txBody>
      </p:sp>
      <p:sp>
        <p:nvSpPr>
          <p:cNvPr id="3" name="2 - Θέση περιεχομένου"/>
          <p:cNvSpPr>
            <a:spLocks noGrp="1"/>
          </p:cNvSpPr>
          <p:nvPr>
            <p:ph idx="1"/>
          </p:nvPr>
        </p:nvSpPr>
        <p:spPr>
          <a:xfrm>
            <a:off x="683568" y="1556792"/>
            <a:ext cx="4320480" cy="4104456"/>
          </a:xfrm>
        </p:spPr>
        <p:txBody>
          <a:bodyPr>
            <a:normAutofit/>
          </a:bodyPr>
          <a:lstStyle/>
          <a:p>
            <a:pPr algn="just">
              <a:spcBef>
                <a:spcPts val="2400"/>
              </a:spcBef>
            </a:pPr>
            <a:r>
              <a:rPr lang="el-GR" sz="2600" dirty="0" smtClean="0"/>
              <a:t>Κυκλοφόρησε για πρώτη φορά τον Αύγουστο του 2003</a:t>
            </a:r>
            <a:endParaRPr lang="en-US" sz="2600" dirty="0" smtClean="0"/>
          </a:p>
          <a:p>
            <a:pPr algn="just">
              <a:spcBef>
                <a:spcPts val="2400"/>
              </a:spcBef>
            </a:pPr>
            <a:r>
              <a:rPr lang="el-GR" sz="2600" dirty="0" smtClean="0"/>
              <a:t>Δημιουργήθηκε από τον Δανό </a:t>
            </a:r>
            <a:r>
              <a:rPr lang="el-GR" sz="2600" dirty="0" err="1" smtClean="0"/>
              <a:t>Janus</a:t>
            </a:r>
            <a:r>
              <a:rPr lang="el-GR" sz="2600" dirty="0" smtClean="0"/>
              <a:t> </a:t>
            </a:r>
            <a:r>
              <a:rPr lang="el-GR" sz="2600" dirty="0" err="1" smtClean="0"/>
              <a:t>Friis</a:t>
            </a:r>
            <a:r>
              <a:rPr lang="el-GR" sz="2600" dirty="0" smtClean="0"/>
              <a:t> και  τον Σουηδό </a:t>
            </a:r>
            <a:r>
              <a:rPr lang="el-GR" sz="2600" dirty="0" err="1" smtClean="0"/>
              <a:t>Niklas</a:t>
            </a:r>
            <a:r>
              <a:rPr lang="el-GR" sz="2600" dirty="0" smtClean="0"/>
              <a:t> </a:t>
            </a:r>
            <a:r>
              <a:rPr lang="el-GR" sz="2600" dirty="0" err="1" smtClean="0"/>
              <a:t>Zennstrom</a:t>
            </a:r>
            <a:r>
              <a:rPr lang="el-GR" sz="2600" dirty="0" smtClean="0"/>
              <a:t>,</a:t>
            </a:r>
            <a:r>
              <a:rPr lang="en-US" sz="2600" dirty="0" smtClean="0"/>
              <a:t> </a:t>
            </a:r>
            <a:r>
              <a:rPr lang="el-GR" sz="2600" dirty="0" smtClean="0"/>
              <a:t>σε συνεργασία με τους </a:t>
            </a:r>
            <a:r>
              <a:rPr lang="el-GR" sz="2600" dirty="0" err="1" smtClean="0"/>
              <a:t>Εσθονούς</a:t>
            </a:r>
            <a:r>
              <a:rPr lang="el-GR" sz="2600" dirty="0" smtClean="0"/>
              <a:t>  </a:t>
            </a:r>
            <a:r>
              <a:rPr lang="el-GR" sz="2600" dirty="0" err="1" smtClean="0"/>
              <a:t>Ahti</a:t>
            </a:r>
            <a:r>
              <a:rPr lang="el-GR" sz="2600" dirty="0" smtClean="0"/>
              <a:t> </a:t>
            </a:r>
            <a:r>
              <a:rPr lang="el-GR" sz="2600" dirty="0" err="1" smtClean="0"/>
              <a:t>Heinla</a:t>
            </a:r>
            <a:r>
              <a:rPr lang="el-GR" sz="2600" dirty="0" smtClean="0"/>
              <a:t>, </a:t>
            </a:r>
            <a:r>
              <a:rPr lang="el-GR" sz="2600" dirty="0" err="1" smtClean="0"/>
              <a:t>Priit</a:t>
            </a:r>
            <a:r>
              <a:rPr lang="el-GR" sz="2600" dirty="0" smtClean="0"/>
              <a:t> </a:t>
            </a:r>
            <a:r>
              <a:rPr lang="el-GR" sz="2600" dirty="0" err="1" smtClean="0"/>
              <a:t>Kasesalu</a:t>
            </a:r>
            <a:r>
              <a:rPr lang="el-GR" sz="2600" dirty="0" smtClean="0"/>
              <a:t>, και </a:t>
            </a:r>
            <a:r>
              <a:rPr lang="en-US" sz="2600" dirty="0" err="1" smtClean="0"/>
              <a:t>Jaan</a:t>
            </a:r>
            <a:r>
              <a:rPr lang="en-US" sz="2600" dirty="0" smtClean="0"/>
              <a:t> Tallinn</a:t>
            </a:r>
            <a:endParaRPr lang="el-GR" sz="2600" dirty="0" smtClean="0"/>
          </a:p>
          <a:p>
            <a:endParaRPr lang="el-GR" sz="2600" dirty="0" smtClean="0"/>
          </a:p>
        </p:txBody>
      </p:sp>
      <p:pic>
        <p:nvPicPr>
          <p:cNvPr id="4" name="3 - Εικόνα" descr="skypecreators.jpg"/>
          <p:cNvPicPr>
            <a:picLocks noChangeAspect="1"/>
          </p:cNvPicPr>
          <p:nvPr/>
        </p:nvPicPr>
        <p:blipFill>
          <a:blip r:embed="rId2" cstate="print"/>
          <a:stretch>
            <a:fillRect/>
          </a:stretch>
        </p:blipFill>
        <p:spPr>
          <a:xfrm>
            <a:off x="6660232" y="836712"/>
            <a:ext cx="2252626" cy="2599184"/>
          </a:xfrm>
          <a:prstGeom prst="rect">
            <a:avLst/>
          </a:prstGeom>
        </p:spPr>
      </p:pic>
      <p:pic>
        <p:nvPicPr>
          <p:cNvPr id="5" name="4 - Εικόνα" descr="skype-2-940x626.jpg"/>
          <p:cNvPicPr>
            <a:picLocks noChangeAspect="1"/>
          </p:cNvPicPr>
          <p:nvPr/>
        </p:nvPicPr>
        <p:blipFill>
          <a:blip r:embed="rId3" cstate="print"/>
          <a:stretch>
            <a:fillRect/>
          </a:stretch>
        </p:blipFill>
        <p:spPr>
          <a:xfrm>
            <a:off x="5424139" y="4077072"/>
            <a:ext cx="3719861" cy="24772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ιστορία του </a:t>
            </a:r>
            <a:r>
              <a:rPr lang="en-US" dirty="0" err="1" smtClean="0"/>
              <a:t>skype</a:t>
            </a:r>
            <a:endParaRPr lang="el-GR" dirty="0"/>
          </a:p>
        </p:txBody>
      </p:sp>
      <p:sp>
        <p:nvSpPr>
          <p:cNvPr id="3" name="2 - Θέση περιεχομένου"/>
          <p:cNvSpPr>
            <a:spLocks noGrp="1"/>
          </p:cNvSpPr>
          <p:nvPr>
            <p:ph idx="1"/>
          </p:nvPr>
        </p:nvSpPr>
        <p:spPr>
          <a:xfrm>
            <a:off x="683568" y="1783560"/>
            <a:ext cx="8460432" cy="4572000"/>
          </a:xfrm>
        </p:spPr>
        <p:txBody>
          <a:bodyPr>
            <a:normAutofit/>
          </a:bodyPr>
          <a:lstStyle/>
          <a:p>
            <a:pPr algn="just">
              <a:spcBef>
                <a:spcPts val="2400"/>
              </a:spcBef>
            </a:pPr>
            <a:r>
              <a:rPr lang="el-GR" sz="2600" dirty="0" smtClean="0"/>
              <a:t>Τον Σεπτέμβριο του 2005, το </a:t>
            </a:r>
            <a:r>
              <a:rPr lang="el-GR" sz="2600" dirty="0" err="1" smtClean="0"/>
              <a:t>eBay</a:t>
            </a:r>
            <a:r>
              <a:rPr lang="el-GR" sz="2600" dirty="0" smtClean="0"/>
              <a:t> απέκτησε το </a:t>
            </a:r>
            <a:r>
              <a:rPr lang="el-GR" sz="2600" dirty="0" err="1" smtClean="0"/>
              <a:t>Skype</a:t>
            </a:r>
            <a:r>
              <a:rPr lang="el-GR" sz="2600" dirty="0" smtClean="0"/>
              <a:t> για $ 2,6 </a:t>
            </a:r>
            <a:r>
              <a:rPr lang="el-GR" sz="2600" dirty="0" err="1" smtClean="0"/>
              <a:t>δισ</a:t>
            </a:r>
            <a:endParaRPr lang="el-GR" sz="2600" dirty="0" smtClean="0"/>
          </a:p>
          <a:p>
            <a:pPr algn="just">
              <a:spcBef>
                <a:spcPts val="2400"/>
              </a:spcBef>
            </a:pPr>
            <a:r>
              <a:rPr lang="el-GR" sz="2600" dirty="0" smtClean="0"/>
              <a:t>Τον Σεπτέμβριο του 2009,  οι </a:t>
            </a:r>
            <a:r>
              <a:rPr lang="el-GR" sz="2600" dirty="0" err="1" smtClean="0"/>
              <a:t>Silver</a:t>
            </a:r>
            <a:r>
              <a:rPr lang="el-GR" sz="2600" dirty="0" smtClean="0"/>
              <a:t> </a:t>
            </a:r>
            <a:r>
              <a:rPr lang="el-GR" sz="2600" dirty="0" err="1" smtClean="0"/>
              <a:t>Lake</a:t>
            </a:r>
            <a:r>
              <a:rPr lang="el-GR" sz="2600" dirty="0" smtClean="0"/>
              <a:t>, </a:t>
            </a:r>
            <a:r>
              <a:rPr lang="el-GR" sz="2600" dirty="0" err="1" smtClean="0"/>
              <a:t>Andreessen</a:t>
            </a:r>
            <a:r>
              <a:rPr lang="el-GR" sz="2600" dirty="0" smtClean="0"/>
              <a:t> </a:t>
            </a:r>
            <a:r>
              <a:rPr lang="el-GR" sz="2600" dirty="0" err="1" smtClean="0"/>
              <a:t>Horowitz</a:t>
            </a:r>
            <a:r>
              <a:rPr lang="el-GR" sz="2600" dirty="0" smtClean="0"/>
              <a:t>, και </a:t>
            </a:r>
            <a:r>
              <a:rPr lang="en-US" sz="2600" dirty="0" smtClean="0"/>
              <a:t>Canada Pension Plan Investment Board </a:t>
            </a:r>
            <a:r>
              <a:rPr lang="el-GR" sz="2600" dirty="0" smtClean="0"/>
              <a:t>ανακοίνωσαν την εξαγορά του 65% του </a:t>
            </a:r>
            <a:r>
              <a:rPr lang="el-GR" sz="2600" dirty="0" err="1" smtClean="0"/>
              <a:t>Skype</a:t>
            </a:r>
            <a:r>
              <a:rPr lang="el-GR" sz="2600" dirty="0" smtClean="0"/>
              <a:t> για $ 1,9 δις από το </a:t>
            </a:r>
            <a:r>
              <a:rPr lang="el-GR" sz="2600" dirty="0" err="1" smtClean="0"/>
              <a:t>eBay</a:t>
            </a:r>
            <a:endParaRPr lang="en-US" sz="2600" dirty="0" smtClean="0"/>
          </a:p>
          <a:p>
            <a:pPr algn="just">
              <a:spcBef>
                <a:spcPts val="2400"/>
              </a:spcBef>
            </a:pPr>
            <a:r>
              <a:rPr lang="el-GR" sz="2600" dirty="0" smtClean="0"/>
              <a:t>Εξαγοράστηκε από τη Microsoft , τον Μάιο του 2011 για $ 8.5 δισεκατομμύρια</a:t>
            </a:r>
          </a:p>
          <a:p>
            <a:endParaRPr lang="el-GR" sz="26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ιστορία του </a:t>
            </a:r>
            <a:r>
              <a:rPr lang="en-US" dirty="0" err="1" smtClean="0"/>
              <a:t>skype</a:t>
            </a:r>
            <a:endParaRPr lang="el-GR" dirty="0"/>
          </a:p>
        </p:txBody>
      </p:sp>
      <p:sp>
        <p:nvSpPr>
          <p:cNvPr id="3" name="2 - Θέση περιεχομένου"/>
          <p:cNvSpPr>
            <a:spLocks noGrp="1"/>
          </p:cNvSpPr>
          <p:nvPr>
            <p:ph idx="1"/>
          </p:nvPr>
        </p:nvSpPr>
        <p:spPr>
          <a:xfrm>
            <a:off x="611560" y="1412776"/>
            <a:ext cx="8280920" cy="4942784"/>
          </a:xfrm>
        </p:spPr>
        <p:txBody>
          <a:bodyPr>
            <a:normAutofit/>
          </a:bodyPr>
          <a:lstStyle/>
          <a:p>
            <a:pPr algn="just"/>
            <a:r>
              <a:rPr lang="el-GR" sz="2600" dirty="0" smtClean="0"/>
              <a:t>Έδρα του </a:t>
            </a:r>
            <a:r>
              <a:rPr lang="el-GR" sz="2600" dirty="0" err="1" smtClean="0"/>
              <a:t>Skype</a:t>
            </a:r>
            <a:r>
              <a:rPr lang="el-GR" sz="2600" dirty="0" smtClean="0"/>
              <a:t> είναι το Λουξεμβούργο, αλλά οι περισσότεροι από την ομάδα ανάπτυξης και το 44% των συνολικών εργαζομένων του τμήματος εξακολουθούν να βρίσκονται στο Ταλίν και </a:t>
            </a:r>
            <a:r>
              <a:rPr lang="el-GR" sz="2600" dirty="0" err="1" smtClean="0"/>
              <a:t>Tartu</a:t>
            </a:r>
            <a:r>
              <a:rPr lang="el-GR" sz="2600" dirty="0" smtClean="0"/>
              <a:t>, Εσθονία</a:t>
            </a:r>
            <a:endParaRPr lang="en-US" sz="2600" dirty="0" smtClean="0"/>
          </a:p>
          <a:p>
            <a:endParaRPr lang="el-GR" dirty="0"/>
          </a:p>
        </p:txBody>
      </p:sp>
      <p:pic>
        <p:nvPicPr>
          <p:cNvPr id="4" name="3 - Εικόνα" descr="skype-timeline.jpg"/>
          <p:cNvPicPr>
            <a:picLocks noChangeAspect="1"/>
          </p:cNvPicPr>
          <p:nvPr/>
        </p:nvPicPr>
        <p:blipFill>
          <a:blip r:embed="rId2" cstate="print"/>
          <a:stretch>
            <a:fillRect/>
          </a:stretch>
        </p:blipFill>
        <p:spPr>
          <a:xfrm>
            <a:off x="1691680" y="3606641"/>
            <a:ext cx="6192688" cy="325135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Έγγραφο" ma:contentTypeID="0x010100C07296CAB1589D4B9DFFEB54081373F6" ma:contentTypeVersion="2" ma:contentTypeDescription="Δημιουργία νέου εγγράφου" ma:contentTypeScope="" ma:versionID="529630e6c9c2947216b72a1fabd82732">
  <xsd:schema xmlns:xsd="http://www.w3.org/2001/XMLSchema" xmlns:xs="http://www.w3.org/2001/XMLSchema" xmlns:p="http://schemas.microsoft.com/office/2006/metadata/properties" xmlns:ns2="38625d9d-7032-45ec-a7c4-c457cf28a598" targetNamespace="http://schemas.microsoft.com/office/2006/metadata/properties" ma:root="true" ma:fieldsID="b83b9279d4c9210f75f6937f5803c128" ns2:_="">
    <xsd:import namespace="38625d9d-7032-45ec-a7c4-c457cf28a59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25d9d-7032-45ec-a7c4-c457cf28a598" elementFormDefault="qualified">
    <xsd:import namespace="http://schemas.microsoft.com/office/2006/documentManagement/types"/>
    <xsd:import namespace="http://schemas.microsoft.com/office/infopath/2007/PartnerControls"/>
    <xsd:element name="_dlc_DocId" ma:index="8" nillable="true" ma:displayName="Τιμή αναγνωριστικού εγγράφου" ma:description="Η τιμή του αναγνωριστικού εγγράφου που έχει αντιστοιχιστεί σε αυτό το στοιχείο." ma:internalName="_dlc_DocId" ma:readOnly="true">
      <xsd:simpleType>
        <xsd:restriction base="dms:Text"/>
      </xsd:simpleType>
    </xsd:element>
    <xsd:element name="_dlc_DocIdUrl" ma:index="9" nillable="true" ma:displayName="Αναγνωριστικό εγγράφου" ma:description="Μόνιμη σύνδεση σε αυτό το έγγραφο."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Κοινή χρήση με"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Κοινή χρήση με λεπτομέρειες"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38625d9d-7032-45ec-a7c4-c457cf28a598">FMKPZZVP4KDZ-1958051237-14281</_dlc_DocId>
    <_dlc_DocIdUrl xmlns="38625d9d-7032-45ec-a7c4-c457cf28a598">
      <Url>https://peoplecert.sharepoint.com/HEPIS/_layouts/15/DocIdRedir.aspx?ID=FMKPZZVP4KDZ-1958051237-14281</Url>
      <Description>FMKPZZVP4KDZ-1958051237-14281</Description>
    </_dlc_DocIdUrl>
  </documentManagement>
</p:properties>
</file>

<file path=customXml/itemProps1.xml><?xml version="1.0" encoding="utf-8"?>
<ds:datastoreItem xmlns:ds="http://schemas.openxmlformats.org/officeDocument/2006/customXml" ds:itemID="{DB4DDACE-1992-4BD0-8157-08A4B4A6C8D7}"/>
</file>

<file path=customXml/itemProps2.xml><?xml version="1.0" encoding="utf-8"?>
<ds:datastoreItem xmlns:ds="http://schemas.openxmlformats.org/officeDocument/2006/customXml" ds:itemID="{E56A9B64-4B9E-46FB-B769-92144F0A61F4}"/>
</file>

<file path=customXml/itemProps3.xml><?xml version="1.0" encoding="utf-8"?>
<ds:datastoreItem xmlns:ds="http://schemas.openxmlformats.org/officeDocument/2006/customXml" ds:itemID="{F0D480FA-7C6F-416E-A59D-9311D64603D8}"/>
</file>

<file path=customXml/itemProps4.xml><?xml version="1.0" encoding="utf-8"?>
<ds:datastoreItem xmlns:ds="http://schemas.openxmlformats.org/officeDocument/2006/customXml" ds:itemID="{D637DA52-B448-4F52-BBAE-E0BF6F38465D}"/>
</file>

<file path=docProps/app.xml><?xml version="1.0" encoding="utf-8"?>
<Properties xmlns="http://schemas.openxmlformats.org/officeDocument/2006/extended-properties" xmlns:vt="http://schemas.openxmlformats.org/officeDocument/2006/docPropsVTypes">
  <Template>Metro</Template>
  <TotalTime>334</TotalTime>
  <Words>692</Words>
  <Application>Microsoft Office PowerPoint</Application>
  <PresentationFormat>Προβολή στην οθόνη (4:3)</PresentationFormat>
  <Paragraphs>93</Paragraphs>
  <Slides>34</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Μετρό</vt:lpstr>
      <vt:lpstr>Εργαλεια επικοινωνιασ και μαθησησ </vt:lpstr>
      <vt:lpstr>Η επικοινωνία άλλοτε και τώρα…</vt:lpstr>
      <vt:lpstr>Ο κειμενικός λόγος άλλοτε και τώρα…</vt:lpstr>
      <vt:lpstr>Η επικοινωνία άλλοτε και τώρα…</vt:lpstr>
      <vt:lpstr>Η επικοινωνία σήμερα!</vt:lpstr>
      <vt:lpstr>Η επανάσταση του skype!</vt:lpstr>
      <vt:lpstr>Η ιστορία του skype</vt:lpstr>
      <vt:lpstr>Η ιστορία του skype</vt:lpstr>
      <vt:lpstr>Η ιστορία του skype</vt:lpstr>
      <vt:lpstr>Η ιστορία του skype</vt:lpstr>
      <vt:lpstr>Skype, τα βασικά…</vt:lpstr>
      <vt:lpstr>Skype, τα βασικά…</vt:lpstr>
      <vt:lpstr>Skype, τα βασικά…</vt:lpstr>
      <vt:lpstr>Skype, τα βασικά…</vt:lpstr>
      <vt:lpstr>Ένας λογαριασμός Skype σε όλες τις συσκευές…</vt:lpstr>
      <vt:lpstr>Απαιτούμενα…</vt:lpstr>
      <vt:lpstr>Τι μπορώ να κάνω (επιλεκτικά)</vt:lpstr>
      <vt:lpstr>Προφίλ</vt:lpstr>
      <vt:lpstr>Επαφές</vt:lpstr>
      <vt:lpstr>Επαφές - Ενέργειες</vt:lpstr>
      <vt:lpstr>Κλήσεις</vt:lpstr>
      <vt:lpstr>Βίντεο κλήσεις</vt:lpstr>
      <vt:lpstr>Μηνύματα</vt:lpstr>
      <vt:lpstr>Κοινή χρήση</vt:lpstr>
      <vt:lpstr>Άλλες δυνατότητες</vt:lpstr>
      <vt:lpstr>Skype για Outlook.com </vt:lpstr>
      <vt:lpstr>Skype με ένα κλικ</vt:lpstr>
      <vt:lpstr>Skype στην εκπαίδευση </vt:lpstr>
      <vt:lpstr>Βρίσκω ένα μάθημα</vt:lpstr>
      <vt:lpstr>Κάνω ένα εικονικό ταξίδι</vt:lpstr>
      <vt:lpstr>Skype Translator</vt:lpstr>
      <vt:lpstr>Tο Skype στην εργασία</vt:lpstr>
      <vt:lpstr>Το Skype σε αριθμούς</vt:lpstr>
      <vt:lpstr>Εσείς χρησιμοποιείτε  το Skype;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Εργαλεια επικοινωνιασ και μαθησησ </dc:title>
  <dc:creator>user11</dc:creator>
  <cp:lastModifiedBy>user11</cp:lastModifiedBy>
  <cp:revision>59</cp:revision>
  <dcterms:created xsi:type="dcterms:W3CDTF">2015-09-26T20:32:14Z</dcterms:created>
  <dcterms:modified xsi:type="dcterms:W3CDTF">2015-09-27T21:53:07Z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0348ae73-833a-45eb-a45e-4680e31cc648</vt:lpwstr>
  </property>
  <property fmtid="{D5CDD505-2E9C-101B-9397-08002B2CF9AE}" pid="3" name="ContentTypeId">
    <vt:lpwstr>0x010100C07296CAB1589D4B9DFFEB54081373F6</vt:lpwstr>
  </property>
</Properties>
</file>