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0"/>
  </p:notesMasterIdLst>
  <p:handoutMasterIdLst>
    <p:handoutMasterId r:id="rId31"/>
  </p:handoutMasterIdLst>
  <p:sldIdLst>
    <p:sldId id="319" r:id="rId3"/>
    <p:sldId id="310" r:id="rId4"/>
    <p:sldId id="312" r:id="rId5"/>
    <p:sldId id="304" r:id="rId6"/>
    <p:sldId id="295" r:id="rId7"/>
    <p:sldId id="271" r:id="rId8"/>
    <p:sldId id="279" r:id="rId9"/>
    <p:sldId id="284" r:id="rId10"/>
    <p:sldId id="285" r:id="rId11"/>
    <p:sldId id="286" r:id="rId12"/>
    <p:sldId id="287" r:id="rId13"/>
    <p:sldId id="281" r:id="rId14"/>
    <p:sldId id="298" r:id="rId15"/>
    <p:sldId id="282" r:id="rId16"/>
    <p:sldId id="283" r:id="rId17"/>
    <p:sldId id="296" r:id="rId18"/>
    <p:sldId id="301" r:id="rId19"/>
    <p:sldId id="300" r:id="rId20"/>
    <p:sldId id="292" r:id="rId21"/>
    <p:sldId id="293" r:id="rId22"/>
    <p:sldId id="303" r:id="rId23"/>
    <p:sldId id="302" r:id="rId24"/>
    <p:sldId id="313" r:id="rId25"/>
    <p:sldId id="314" r:id="rId26"/>
    <p:sldId id="317" r:id="rId27"/>
    <p:sldId id="318" r:id="rId28"/>
    <p:sldId id="315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74" autoAdjust="0"/>
  </p:normalViewPr>
  <p:slideViewPr>
    <p:cSldViewPr>
      <p:cViewPr varScale="1">
        <p:scale>
          <a:sx n="89" d="100"/>
          <a:sy n="89" d="100"/>
        </p:scale>
        <p:origin x="174" y="6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5/18/2016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5/18/2016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2523434"/>
            <a:ext cx="5324078" cy="421793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82844" y="6030416"/>
            <a:ext cx="2051721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WP Light" panose="020B0502040204020203"/>
              </a:rPr>
              <a:t>350 parts</a:t>
            </a:r>
          </a:p>
        </p:txBody>
      </p:sp>
    </p:spTree>
    <p:extLst>
      <p:ext uri="{BB962C8B-B14F-4D97-AF65-F5344CB8AC3E}">
        <p14:creationId xmlns:p14="http://schemas.microsoft.com/office/powerpoint/2010/main" val="16477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747" y="836712"/>
            <a:ext cx="2974761" cy="706090"/>
          </a:xfrm>
        </p:spPr>
        <p:txBody>
          <a:bodyPr>
            <a:normAutofit fontScale="90000"/>
          </a:bodyPr>
          <a:lstStyle/>
          <a:p>
            <a:r>
              <a:rPr lang="en-US" strike="sngStrike" dirty="0">
                <a:solidFill>
                  <a:srgbClr val="FF00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modular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 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5900" y="1988840"/>
            <a:ext cx="13805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customer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057" y="1988840"/>
            <a:ext cx="119160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product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0920" y="1988840"/>
            <a:ext cx="88222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order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2934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5900" y="1988840"/>
            <a:ext cx="957706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054851" y="37629"/>
            <a:ext cx="2038657" cy="706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day  #5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648998" y="2382412"/>
            <a:ext cx="3317622" cy="3566868"/>
            <a:chOff x="4624805" y="3256348"/>
            <a:chExt cx="3317622" cy="3566868"/>
          </a:xfrm>
        </p:grpSpPr>
        <p:sp>
          <p:nvSpPr>
            <p:cNvPr id="28" name="Oval 27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33" name="Straight Arrow Connector 32"/>
            <p:cNvCxnSpPr>
              <a:stCxn id="28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94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604" y="836712"/>
            <a:ext cx="4270905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dependency resolution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590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485900" y="1988840"/>
            <a:ext cx="13805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customer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626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726296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057" y="1988840"/>
            <a:ext cx="119160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product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662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966656" y="5963348"/>
            <a:ext cx="298782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0920" y="1988840"/>
            <a:ext cx="88222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order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2934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91311" y="486616"/>
            <a:ext cx="2820572" cy="1489895"/>
          </a:xfrm>
          <a:custGeom>
            <a:avLst/>
            <a:gdLst>
              <a:gd name="connsiteX0" fmla="*/ 2820572 w 2820572"/>
              <a:gd name="connsiteY0" fmla="*/ 1489895 h 1489895"/>
              <a:gd name="connsiteX1" fmla="*/ 1969477 w 2820572"/>
              <a:gd name="connsiteY1" fmla="*/ 40922 h 1489895"/>
              <a:gd name="connsiteX2" fmla="*/ 450166 w 2820572"/>
              <a:gd name="connsiteY2" fmla="*/ 491089 h 1489895"/>
              <a:gd name="connsiteX3" fmla="*/ 0 w 2820572"/>
              <a:gd name="connsiteY3" fmla="*/ 1461759 h 148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572" h="1489895">
                <a:moveTo>
                  <a:pt x="2820572" y="1489895"/>
                </a:moveTo>
                <a:cubicBezTo>
                  <a:pt x="2592558" y="848642"/>
                  <a:pt x="2364545" y="207390"/>
                  <a:pt x="1969477" y="40922"/>
                </a:cubicBezTo>
                <a:cubicBezTo>
                  <a:pt x="1574409" y="-125546"/>
                  <a:pt x="778412" y="254283"/>
                  <a:pt x="450166" y="491089"/>
                </a:cubicBezTo>
                <a:cubicBezTo>
                  <a:pt x="121920" y="727895"/>
                  <a:pt x="80889" y="1304670"/>
                  <a:pt x="0" y="1461759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Freeform 4"/>
          <p:cNvSpPr/>
          <p:nvPr/>
        </p:nvSpPr>
        <p:spPr>
          <a:xfrm>
            <a:off x="3397348" y="245445"/>
            <a:ext cx="5627077" cy="1731066"/>
          </a:xfrm>
          <a:custGeom>
            <a:avLst/>
            <a:gdLst>
              <a:gd name="connsiteX0" fmla="*/ 5627077 w 5627077"/>
              <a:gd name="connsiteY0" fmla="*/ 1731066 h 1731066"/>
              <a:gd name="connsiteX1" fmla="*/ 4951827 w 5627077"/>
              <a:gd name="connsiteY1" fmla="*/ 64044 h 1731066"/>
              <a:gd name="connsiteX2" fmla="*/ 2222695 w 5627077"/>
              <a:gd name="connsiteY2" fmla="*/ 422770 h 1731066"/>
              <a:gd name="connsiteX3" fmla="*/ 386861 w 5627077"/>
              <a:gd name="connsiteY3" fmla="*/ 1161324 h 1731066"/>
              <a:gd name="connsiteX4" fmla="*/ 0 w 5627077"/>
              <a:gd name="connsiteY4" fmla="*/ 1724032 h 17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7077" h="1731066">
                <a:moveTo>
                  <a:pt x="5627077" y="1731066"/>
                </a:moveTo>
                <a:cubicBezTo>
                  <a:pt x="5573150" y="1006579"/>
                  <a:pt x="5519224" y="282093"/>
                  <a:pt x="4951827" y="64044"/>
                </a:cubicBezTo>
                <a:cubicBezTo>
                  <a:pt x="4384430" y="-154005"/>
                  <a:pt x="2983523" y="239890"/>
                  <a:pt x="2222695" y="422770"/>
                </a:cubicBezTo>
                <a:cubicBezTo>
                  <a:pt x="1461867" y="605650"/>
                  <a:pt x="757310" y="944447"/>
                  <a:pt x="386861" y="1161324"/>
                </a:cubicBezTo>
                <a:cubicBezTo>
                  <a:pt x="16412" y="1378201"/>
                  <a:pt x="8206" y="1551116"/>
                  <a:pt x="0" y="1724032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reeform 8"/>
          <p:cNvSpPr/>
          <p:nvPr/>
        </p:nvSpPr>
        <p:spPr>
          <a:xfrm>
            <a:off x="2566020" y="1988840"/>
            <a:ext cx="7161789" cy="2024056"/>
          </a:xfrm>
          <a:custGeom>
            <a:avLst/>
            <a:gdLst>
              <a:gd name="connsiteX0" fmla="*/ 0 w 6829864"/>
              <a:gd name="connsiteY0" fmla="*/ 0 h 2022318"/>
              <a:gd name="connsiteX1" fmla="*/ 2827606 w 6829864"/>
              <a:gd name="connsiteY1" fmla="*/ 1828800 h 2022318"/>
              <a:gd name="connsiteX2" fmla="*/ 6077243 w 6829864"/>
              <a:gd name="connsiteY2" fmla="*/ 1765496 h 2022318"/>
              <a:gd name="connsiteX3" fmla="*/ 6829864 w 6829864"/>
              <a:gd name="connsiteY3" fmla="*/ 28136 h 20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9864" h="2022318">
                <a:moveTo>
                  <a:pt x="0" y="0"/>
                </a:moveTo>
                <a:cubicBezTo>
                  <a:pt x="907366" y="767275"/>
                  <a:pt x="1814732" y="1534551"/>
                  <a:pt x="2827606" y="1828800"/>
                </a:cubicBezTo>
                <a:cubicBezTo>
                  <a:pt x="3840480" y="2123049"/>
                  <a:pt x="5410200" y="2065607"/>
                  <a:pt x="6077243" y="1765496"/>
                </a:cubicBezTo>
                <a:cubicBezTo>
                  <a:pt x="6744286" y="1465385"/>
                  <a:pt x="6787075" y="746760"/>
                  <a:pt x="6829864" y="28136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Freeform 14"/>
          <p:cNvSpPr/>
          <p:nvPr/>
        </p:nvSpPr>
        <p:spPr>
          <a:xfrm>
            <a:off x="2710037" y="1988840"/>
            <a:ext cx="4162032" cy="1436644"/>
          </a:xfrm>
          <a:custGeom>
            <a:avLst/>
            <a:gdLst>
              <a:gd name="connsiteX0" fmla="*/ 0 w 3256671"/>
              <a:gd name="connsiteY0" fmla="*/ 7034 h 1434906"/>
              <a:gd name="connsiteX1" fmla="*/ 2335237 w 3256671"/>
              <a:gd name="connsiteY1" fmla="*/ 1434905 h 1434906"/>
              <a:gd name="connsiteX2" fmla="*/ 3256671 w 3256671"/>
              <a:gd name="connsiteY2" fmla="*/ 0 h 14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6671" h="1434906">
                <a:moveTo>
                  <a:pt x="0" y="7034"/>
                </a:moveTo>
                <a:cubicBezTo>
                  <a:pt x="896229" y="721555"/>
                  <a:pt x="1792459" y="1436077"/>
                  <a:pt x="2335237" y="1434905"/>
                </a:cubicBezTo>
                <a:cubicBezTo>
                  <a:pt x="2878015" y="1433733"/>
                  <a:pt x="3067343" y="716866"/>
                  <a:pt x="3256671" y="0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866406" y="1988840"/>
            <a:ext cx="1715838" cy="115212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6053478" y="1988840"/>
            <a:ext cx="1769126" cy="115212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9262764" y="1988840"/>
            <a:ext cx="1800200" cy="115212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1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49" y="836712"/>
            <a:ext cx="3240360" cy="706090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modular design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5900" y="4043071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implementation</a:t>
            </a: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83552" y="2636912"/>
            <a:ext cx="3098692" cy="3832020"/>
            <a:chOff x="1483552" y="2636912"/>
            <a:chExt cx="3098692" cy="3832020"/>
          </a:xfrm>
        </p:grpSpPr>
        <p:sp>
          <p:nvSpPr>
            <p:cNvPr id="3" name="Rectangle 2"/>
            <p:cNvSpPr/>
            <p:nvPr/>
          </p:nvSpPr>
          <p:spPr>
            <a:xfrm>
              <a:off x="1485900" y="5165113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5900" y="5419144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92934" y="6104095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900" y="3789040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5900" y="26369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890943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5900" y="4570110"/>
              <a:ext cx="3096344" cy="1789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83552" y="4750646"/>
              <a:ext cx="3096344" cy="1789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28608" y="4043071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implementation</a:t>
            </a: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726260" y="2636912"/>
            <a:ext cx="3098692" cy="3832020"/>
            <a:chOff x="1483552" y="2636912"/>
            <a:chExt cx="3098692" cy="3832020"/>
          </a:xfrm>
        </p:grpSpPr>
        <p:sp>
          <p:nvSpPr>
            <p:cNvPr id="24" name="Rectangle 23"/>
            <p:cNvSpPr/>
            <p:nvPr/>
          </p:nvSpPr>
          <p:spPr>
            <a:xfrm>
              <a:off x="1485900" y="5165113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85900" y="5419144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92934" y="6104095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85900" y="3789040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85900" y="26369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5900" y="2890943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85900" y="4570110"/>
              <a:ext cx="3096344" cy="1789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83552" y="4750646"/>
              <a:ext cx="3096344" cy="1789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68968" y="4041543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implementation</a:t>
            </a: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966620" y="2635384"/>
            <a:ext cx="3098692" cy="3832020"/>
            <a:chOff x="1483552" y="2636912"/>
            <a:chExt cx="3098692" cy="3832020"/>
          </a:xfrm>
        </p:grpSpPr>
        <p:sp>
          <p:nvSpPr>
            <p:cNvPr id="34" name="Rectangle 33"/>
            <p:cNvSpPr/>
            <p:nvPr/>
          </p:nvSpPr>
          <p:spPr>
            <a:xfrm>
              <a:off x="1485900" y="5165113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85900" y="5419144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92934" y="6104095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85900" y="3789040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85900" y="26369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85900" y="2890943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85900" y="4570110"/>
              <a:ext cx="3096344" cy="1789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83552" y="4750646"/>
              <a:ext cx="3096344" cy="1789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" name="Left Brace 4"/>
          <p:cNvSpPr/>
          <p:nvPr/>
        </p:nvSpPr>
        <p:spPr>
          <a:xfrm>
            <a:off x="765820" y="2564904"/>
            <a:ext cx="360040" cy="3537663"/>
          </a:xfrm>
          <a:prstGeom prst="leftBrace">
            <a:avLst>
              <a:gd name="adj1" fmla="val 168530"/>
              <a:gd name="adj2" fmla="val 50000"/>
            </a:avLst>
          </a:prstGeom>
          <a:ln w="127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30940" y="4121369"/>
            <a:ext cx="160653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3552" y="2216502"/>
            <a:ext cx="146546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customer 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7616" y="2221396"/>
            <a:ext cx="12765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product 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50779" y="2221396"/>
            <a:ext cx="96718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order 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 rot="10800000">
            <a:off x="11137775" y="3656901"/>
            <a:ext cx="223068" cy="1353667"/>
          </a:xfrm>
          <a:prstGeom prst="leftBrace">
            <a:avLst>
              <a:gd name="adj1" fmla="val 83708"/>
              <a:gd name="adj2" fmla="val 50000"/>
            </a:avLst>
          </a:prstGeom>
          <a:ln w="127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9916789" y="4018333"/>
            <a:ext cx="32931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implementation projects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85900" y="411980"/>
            <a:ext cx="186140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web service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dependency 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671668" y="717452"/>
            <a:ext cx="1602198" cy="3249637"/>
          </a:xfrm>
          <a:custGeom>
            <a:avLst/>
            <a:gdLst>
              <a:gd name="connsiteX0" fmla="*/ 1547446 w 1602198"/>
              <a:gd name="connsiteY0" fmla="*/ 3249637 h 3249637"/>
              <a:gd name="connsiteX1" fmla="*/ 1413803 w 1602198"/>
              <a:gd name="connsiteY1" fmla="*/ 555674 h 3249637"/>
              <a:gd name="connsiteX2" fmla="*/ 0 w 1602198"/>
              <a:gd name="connsiteY2" fmla="*/ 0 h 32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198" h="3249637">
                <a:moveTo>
                  <a:pt x="1547446" y="3249637"/>
                </a:moveTo>
                <a:cubicBezTo>
                  <a:pt x="1609578" y="2173458"/>
                  <a:pt x="1671711" y="1097280"/>
                  <a:pt x="1413803" y="555674"/>
                </a:cubicBezTo>
                <a:cubicBezTo>
                  <a:pt x="1155895" y="14068"/>
                  <a:pt x="250874" y="79717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miter lim="800000"/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TextBox 57"/>
          <p:cNvSpPr txBox="1"/>
          <p:nvPr/>
        </p:nvSpPr>
        <p:spPr>
          <a:xfrm>
            <a:off x="2729232" y="503465"/>
            <a:ext cx="177644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rdbms</a:t>
            </a:r>
            <a:endParaRPr lang="en-US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dependency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7047914" y="787791"/>
            <a:ext cx="597933" cy="3861581"/>
          </a:xfrm>
          <a:custGeom>
            <a:avLst/>
            <a:gdLst>
              <a:gd name="connsiteX0" fmla="*/ 28135 w 597933"/>
              <a:gd name="connsiteY0" fmla="*/ 3861581 h 3861581"/>
              <a:gd name="connsiteX1" fmla="*/ 597877 w 597933"/>
              <a:gd name="connsiteY1" fmla="*/ 1505243 h 3861581"/>
              <a:gd name="connsiteX2" fmla="*/ 0 w 597933"/>
              <a:gd name="connsiteY2" fmla="*/ 0 h 386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933" h="3861581">
                <a:moveTo>
                  <a:pt x="28135" y="3861581"/>
                </a:moveTo>
                <a:cubicBezTo>
                  <a:pt x="315350" y="3005210"/>
                  <a:pt x="602566" y="2148840"/>
                  <a:pt x="597877" y="1505243"/>
                </a:cubicBezTo>
                <a:cubicBezTo>
                  <a:pt x="593188" y="861646"/>
                  <a:pt x="67994" y="235634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miter lim="800000"/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2" name="Straight Connector 61"/>
          <p:cNvCxnSpPr/>
          <p:nvPr/>
        </p:nvCxnSpPr>
        <p:spPr>
          <a:xfrm>
            <a:off x="4654252" y="1769978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894612" y="1772816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9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interface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data contracts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service interfaces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1E1E1E"/>
              </a:clrFrom>
              <a:clrTo>
                <a:srgbClr val="1E1E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2564904"/>
            <a:ext cx="4219575" cy="235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1E1E1E"/>
              </a:clrFrom>
              <a:clrTo>
                <a:srgbClr val="1E1E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6420" y="2492896"/>
            <a:ext cx="4933950" cy="2876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9916" y="5181301"/>
            <a:ext cx="403168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strike="sngStrike" dirty="0">
                <a:solidFill>
                  <a:srgbClr val="FF00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very simple reusable methods</a:t>
            </a:r>
            <a:endParaRPr lang="el-GR" sz="2400" strike="sngStrike" dirty="0">
              <a:solidFill>
                <a:srgbClr val="FF000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9916" y="5733256"/>
            <a:ext cx="272061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classes vs interfaces</a:t>
            </a:r>
            <a:endParaRPr lang="el-GR" sz="2400" dirty="0">
              <a:solidFill>
                <a:srgbClr val="92D05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6820" y="836712"/>
            <a:ext cx="2326689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invalid paths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5900" y="4043071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implementation</a:t>
            </a: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765820" y="2564904"/>
            <a:ext cx="360040" cy="3537663"/>
          </a:xfrm>
          <a:prstGeom prst="leftBrace">
            <a:avLst>
              <a:gd name="adj1" fmla="val 168530"/>
              <a:gd name="adj2" fmla="val 50000"/>
            </a:avLst>
          </a:prstGeom>
          <a:ln w="127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30940" y="4121369"/>
            <a:ext cx="160653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83552" y="2216502"/>
            <a:ext cx="3098692" cy="4252430"/>
            <a:chOff x="1483552" y="2216502"/>
            <a:chExt cx="3098692" cy="4252430"/>
          </a:xfrm>
        </p:grpSpPr>
        <p:sp>
          <p:nvSpPr>
            <p:cNvPr id="3" name="Rectangle 2"/>
            <p:cNvSpPr/>
            <p:nvPr/>
          </p:nvSpPr>
          <p:spPr>
            <a:xfrm>
              <a:off x="1485900" y="5165113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5900" y="5419144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92934" y="6104095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900" y="3789040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5900" y="26369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890943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3552" y="2216502"/>
              <a:ext cx="1465466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customer 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47616" y="2221396"/>
            <a:ext cx="3258465" cy="4247536"/>
            <a:chOff x="4647616" y="2221396"/>
            <a:chExt cx="3258465" cy="4247536"/>
          </a:xfrm>
        </p:grpSpPr>
        <p:sp>
          <p:nvSpPr>
            <p:cNvPr id="26" name="TextBox 25"/>
            <p:cNvSpPr txBox="1"/>
            <p:nvPr/>
          </p:nvSpPr>
          <p:spPr>
            <a:xfrm>
              <a:off x="4735642" y="6104095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28608" y="4043071"/>
              <a:ext cx="317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implementation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8608" y="5165113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28608" y="5419144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28608" y="3789040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8608" y="26369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8608" y="2890943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47616" y="2221396"/>
              <a:ext cx="127656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product 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50779" y="2221396"/>
            <a:ext cx="3195662" cy="4246008"/>
            <a:chOff x="7950779" y="2221396"/>
            <a:chExt cx="3195662" cy="4246008"/>
          </a:xfrm>
        </p:grpSpPr>
        <p:sp>
          <p:nvSpPr>
            <p:cNvPr id="32" name="TextBox 31"/>
            <p:cNvSpPr txBox="1"/>
            <p:nvPr/>
          </p:nvSpPr>
          <p:spPr>
            <a:xfrm>
              <a:off x="7968968" y="4041543"/>
              <a:ext cx="317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implementation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68968" y="5163585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68968" y="5417616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76002" y="6102567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68968" y="37875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68968" y="2635384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8968" y="2889415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50779" y="2221396"/>
              <a:ext cx="96718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order 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4654252" y="1769978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894612" y="1772816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841674" y="1700816"/>
            <a:ext cx="3615397" cy="929842"/>
          </a:xfrm>
          <a:custGeom>
            <a:avLst/>
            <a:gdLst>
              <a:gd name="connsiteX0" fmla="*/ 0 w 3615397"/>
              <a:gd name="connsiteY0" fmla="*/ 929842 h 929842"/>
              <a:gd name="connsiteX1" fmla="*/ 1202788 w 3615397"/>
              <a:gd name="connsiteY1" fmla="*/ 106882 h 929842"/>
              <a:gd name="connsiteX2" fmla="*/ 3137095 w 3615397"/>
              <a:gd name="connsiteY2" fmla="*/ 99849 h 929842"/>
              <a:gd name="connsiteX3" fmla="*/ 3615397 w 3615397"/>
              <a:gd name="connsiteY3" fmla="*/ 929842 h 92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5397" h="929842">
                <a:moveTo>
                  <a:pt x="0" y="929842"/>
                </a:moveTo>
                <a:cubicBezTo>
                  <a:pt x="339969" y="587528"/>
                  <a:pt x="679939" y="245214"/>
                  <a:pt x="1202788" y="106882"/>
                </a:cubicBezTo>
                <a:cubicBezTo>
                  <a:pt x="1725637" y="-31450"/>
                  <a:pt x="2734994" y="-37311"/>
                  <a:pt x="3137095" y="99849"/>
                </a:cubicBezTo>
                <a:cubicBezTo>
                  <a:pt x="3539196" y="237009"/>
                  <a:pt x="3577296" y="583425"/>
                  <a:pt x="3615397" y="929842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2869809" y="5950634"/>
            <a:ext cx="2813539" cy="799078"/>
          </a:xfrm>
          <a:custGeom>
            <a:avLst/>
            <a:gdLst>
              <a:gd name="connsiteX0" fmla="*/ 0 w 2813539"/>
              <a:gd name="connsiteY0" fmla="*/ 0 h 799078"/>
              <a:gd name="connsiteX1" fmla="*/ 633046 w 2813539"/>
              <a:gd name="connsiteY1" fmla="*/ 752621 h 799078"/>
              <a:gd name="connsiteX2" fmla="*/ 2391508 w 2813539"/>
              <a:gd name="connsiteY2" fmla="*/ 640080 h 799078"/>
              <a:gd name="connsiteX3" fmla="*/ 2813539 w 2813539"/>
              <a:gd name="connsiteY3" fmla="*/ 0 h 79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3539" h="799078">
                <a:moveTo>
                  <a:pt x="0" y="0"/>
                </a:moveTo>
                <a:cubicBezTo>
                  <a:pt x="117230" y="322970"/>
                  <a:pt x="234461" y="645941"/>
                  <a:pt x="633046" y="752621"/>
                </a:cubicBezTo>
                <a:cubicBezTo>
                  <a:pt x="1031631" y="859301"/>
                  <a:pt x="2028093" y="765517"/>
                  <a:pt x="2391508" y="640080"/>
                </a:cubicBezTo>
                <a:cubicBezTo>
                  <a:pt x="2754923" y="514643"/>
                  <a:pt x="2784231" y="257321"/>
                  <a:pt x="2813539" y="0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reeform 12"/>
          <p:cNvSpPr/>
          <p:nvPr/>
        </p:nvSpPr>
        <p:spPr>
          <a:xfrm>
            <a:off x="2806505" y="3520435"/>
            <a:ext cx="3615397" cy="411485"/>
          </a:xfrm>
          <a:custGeom>
            <a:avLst/>
            <a:gdLst>
              <a:gd name="connsiteX0" fmla="*/ 0 w 3615397"/>
              <a:gd name="connsiteY0" fmla="*/ 411485 h 411485"/>
              <a:gd name="connsiteX1" fmla="*/ 1069144 w 3615397"/>
              <a:gd name="connsiteY1" fmla="*/ 38691 h 411485"/>
              <a:gd name="connsiteX2" fmla="*/ 3165230 w 3615397"/>
              <a:gd name="connsiteY2" fmla="*/ 38691 h 411485"/>
              <a:gd name="connsiteX3" fmla="*/ 3615397 w 3615397"/>
              <a:gd name="connsiteY3" fmla="*/ 277842 h 41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5397" h="411485">
                <a:moveTo>
                  <a:pt x="0" y="411485"/>
                </a:moveTo>
                <a:cubicBezTo>
                  <a:pt x="270803" y="256154"/>
                  <a:pt x="541606" y="100823"/>
                  <a:pt x="1069144" y="38691"/>
                </a:cubicBezTo>
                <a:cubicBezTo>
                  <a:pt x="1596682" y="-23441"/>
                  <a:pt x="2740855" y="-1167"/>
                  <a:pt x="3165230" y="38691"/>
                </a:cubicBezTo>
                <a:cubicBezTo>
                  <a:pt x="3589605" y="78549"/>
                  <a:pt x="3602501" y="178195"/>
                  <a:pt x="3615397" y="277842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19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843" y="836712"/>
            <a:ext cx="2110665" cy="7060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valid paths</a:t>
            </a:r>
          </a:p>
        </p:txBody>
      </p:sp>
      <p:sp>
        <p:nvSpPr>
          <p:cNvPr id="5" name="Left Brace 4"/>
          <p:cNvSpPr/>
          <p:nvPr/>
        </p:nvSpPr>
        <p:spPr>
          <a:xfrm>
            <a:off x="765820" y="2564904"/>
            <a:ext cx="360040" cy="3537663"/>
          </a:xfrm>
          <a:prstGeom prst="leftBrace">
            <a:avLst>
              <a:gd name="adj1" fmla="val 168530"/>
              <a:gd name="adj2" fmla="val 50000"/>
            </a:avLst>
          </a:prstGeom>
          <a:ln w="127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30940" y="4121369"/>
            <a:ext cx="160653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83552" y="2216502"/>
            <a:ext cx="3179821" cy="4252430"/>
            <a:chOff x="1483552" y="2216502"/>
            <a:chExt cx="3179821" cy="4252430"/>
          </a:xfrm>
        </p:grpSpPr>
        <p:sp>
          <p:nvSpPr>
            <p:cNvPr id="16" name="TextBox 15"/>
            <p:cNvSpPr txBox="1"/>
            <p:nvPr/>
          </p:nvSpPr>
          <p:spPr>
            <a:xfrm>
              <a:off x="1485900" y="4043071"/>
              <a:ext cx="317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implementation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85900" y="5165113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5900" y="5419144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92934" y="6104095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900" y="3789040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5900" y="26369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890943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3552" y="2216502"/>
              <a:ext cx="1465466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customer 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50779" y="2221396"/>
            <a:ext cx="3195662" cy="4246008"/>
            <a:chOff x="7950779" y="2221396"/>
            <a:chExt cx="3195662" cy="4246008"/>
          </a:xfrm>
        </p:grpSpPr>
        <p:sp>
          <p:nvSpPr>
            <p:cNvPr id="32" name="TextBox 31"/>
            <p:cNvSpPr txBox="1"/>
            <p:nvPr/>
          </p:nvSpPr>
          <p:spPr>
            <a:xfrm>
              <a:off x="7968968" y="4041543"/>
              <a:ext cx="317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implementation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68968" y="5163585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68968" y="5417616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76002" y="6102567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68968" y="37875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68968" y="2635384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8968" y="2889415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50779" y="2221396"/>
              <a:ext cx="96718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order 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4654252" y="1769978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894612" y="1772816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4577547" y="2221396"/>
            <a:ext cx="3328534" cy="4247536"/>
            <a:chOff x="4577547" y="2221396"/>
            <a:chExt cx="3328534" cy="4247536"/>
          </a:xfrm>
        </p:grpSpPr>
        <p:sp>
          <p:nvSpPr>
            <p:cNvPr id="21" name="TextBox 20"/>
            <p:cNvSpPr txBox="1"/>
            <p:nvPr/>
          </p:nvSpPr>
          <p:spPr>
            <a:xfrm>
              <a:off x="4728608" y="4043071"/>
              <a:ext cx="317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implementation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8608" y="5165113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28608" y="5419144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35642" y="6104095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28608" y="3789040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8608" y="26369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8608" y="2890943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47616" y="2221396"/>
              <a:ext cx="127656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product 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577547" y="4221120"/>
              <a:ext cx="1126902" cy="934689"/>
            </a:xfrm>
            <a:custGeom>
              <a:avLst/>
              <a:gdLst>
                <a:gd name="connsiteX0" fmla="*/ 0 w 2679895"/>
                <a:gd name="connsiteY0" fmla="*/ 0 h 1385667"/>
                <a:gd name="connsiteX1" fmla="*/ 2173458 w 2679895"/>
                <a:gd name="connsiteY1" fmla="*/ 337624 h 1385667"/>
                <a:gd name="connsiteX2" fmla="*/ 2679895 w 2679895"/>
                <a:gd name="connsiteY2" fmla="*/ 1385667 h 138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95" h="1385667">
                  <a:moveTo>
                    <a:pt x="0" y="0"/>
                  </a:moveTo>
                  <a:cubicBezTo>
                    <a:pt x="863404" y="53339"/>
                    <a:pt x="1726809" y="106679"/>
                    <a:pt x="2173458" y="337624"/>
                  </a:cubicBezTo>
                  <a:cubicBezTo>
                    <a:pt x="2620107" y="568569"/>
                    <a:pt x="2650001" y="977118"/>
                    <a:pt x="2679895" y="138566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lgDash"/>
              <a:miter lim="800000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Freeform 7"/>
            <p:cNvSpPr/>
            <p:nvPr/>
          </p:nvSpPr>
          <p:spPr>
            <a:xfrm>
              <a:off x="4579895" y="3018231"/>
              <a:ext cx="2123359" cy="2144612"/>
            </a:xfrm>
            <a:custGeom>
              <a:avLst/>
              <a:gdLst>
                <a:gd name="connsiteX0" fmla="*/ 0 w 3742006"/>
                <a:gd name="connsiteY0" fmla="*/ 0 h 2525151"/>
                <a:gd name="connsiteX1" fmla="*/ 3059723 w 3742006"/>
                <a:gd name="connsiteY1" fmla="*/ 611945 h 2525151"/>
                <a:gd name="connsiteX2" fmla="*/ 3742006 w 3742006"/>
                <a:gd name="connsiteY2" fmla="*/ 2525151 h 252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2006" h="2525151">
                  <a:moveTo>
                    <a:pt x="0" y="0"/>
                  </a:moveTo>
                  <a:cubicBezTo>
                    <a:pt x="1218027" y="95543"/>
                    <a:pt x="2436055" y="191087"/>
                    <a:pt x="3059723" y="611945"/>
                  </a:cubicBezTo>
                  <a:cubicBezTo>
                    <a:pt x="3683391" y="1032804"/>
                    <a:pt x="3712698" y="1778977"/>
                    <a:pt x="3742006" y="252515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lgDash"/>
              <a:miter lim="800000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86068" y="2982351"/>
              <a:ext cx="2883877" cy="808892"/>
            </a:xfrm>
            <a:custGeom>
              <a:avLst/>
              <a:gdLst>
                <a:gd name="connsiteX0" fmla="*/ 0 w 2883877"/>
                <a:gd name="connsiteY0" fmla="*/ 0 h 808892"/>
                <a:gd name="connsiteX1" fmla="*/ 2349304 w 2883877"/>
                <a:gd name="connsiteY1" fmla="*/ 253218 h 808892"/>
                <a:gd name="connsiteX2" fmla="*/ 2883877 w 2883877"/>
                <a:gd name="connsiteY2" fmla="*/ 808892 h 80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3877" h="808892">
                  <a:moveTo>
                    <a:pt x="0" y="0"/>
                  </a:moveTo>
                  <a:cubicBezTo>
                    <a:pt x="934329" y="59201"/>
                    <a:pt x="1868658" y="118403"/>
                    <a:pt x="2349304" y="253218"/>
                  </a:cubicBezTo>
                  <a:cubicBezTo>
                    <a:pt x="2829950" y="388033"/>
                    <a:pt x="2856913" y="598462"/>
                    <a:pt x="2883877" y="808892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prstDash val="lgDash"/>
              <a:miter lim="800000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689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49" y="836712"/>
            <a:ext cx="3240360" cy="706090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modular design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483552" y="2216502"/>
            <a:ext cx="3179821" cy="4252430"/>
            <a:chOff x="1483552" y="2216502"/>
            <a:chExt cx="3179821" cy="4252430"/>
          </a:xfrm>
        </p:grpSpPr>
        <p:sp>
          <p:nvSpPr>
            <p:cNvPr id="16" name="TextBox 15"/>
            <p:cNvSpPr txBox="1"/>
            <p:nvPr/>
          </p:nvSpPr>
          <p:spPr>
            <a:xfrm>
              <a:off x="1485900" y="4043071"/>
              <a:ext cx="317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implementation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85900" y="5165113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5900" y="5419144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92934" y="6104095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900" y="3789040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5900" y="26369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890943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3552" y="2216502"/>
              <a:ext cx="1465466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customer 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47616" y="2221396"/>
            <a:ext cx="3258465" cy="4247536"/>
            <a:chOff x="4647616" y="2221396"/>
            <a:chExt cx="3258465" cy="4247536"/>
          </a:xfrm>
        </p:grpSpPr>
        <p:sp>
          <p:nvSpPr>
            <p:cNvPr id="21" name="TextBox 20"/>
            <p:cNvSpPr txBox="1"/>
            <p:nvPr/>
          </p:nvSpPr>
          <p:spPr>
            <a:xfrm>
              <a:off x="4728608" y="4043071"/>
              <a:ext cx="317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implementation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8608" y="5165113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28608" y="5419144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35642" y="6104095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28608" y="3789040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8608" y="26369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8608" y="2890943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47616" y="2221396"/>
              <a:ext cx="127656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product 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50779" y="2221396"/>
            <a:ext cx="3195662" cy="4246008"/>
            <a:chOff x="7950779" y="2221396"/>
            <a:chExt cx="3195662" cy="4246008"/>
          </a:xfrm>
        </p:grpSpPr>
        <p:sp>
          <p:nvSpPr>
            <p:cNvPr id="32" name="TextBox 31"/>
            <p:cNvSpPr txBox="1"/>
            <p:nvPr/>
          </p:nvSpPr>
          <p:spPr>
            <a:xfrm>
              <a:off x="7968968" y="4041543"/>
              <a:ext cx="3177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implementation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68968" y="5163585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68968" y="5417616"/>
              <a:ext cx="2425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interface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76002" y="6102567"/>
              <a:ext cx="2987822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(folder)</a:t>
              </a: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68968" y="3787512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68968" y="2635384"/>
              <a:ext cx="3096344" cy="784167"/>
            </a:xfrm>
            <a:prstGeom prst="rect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8968" y="2889415"/>
              <a:ext cx="2598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publishing</a:t>
              </a: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50779" y="2221396"/>
              <a:ext cx="96718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order 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4654252" y="1769978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894612" y="1772816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3852" y="4891930"/>
            <a:ext cx="1032563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459880" y="546980"/>
            <a:ext cx="1481462" cy="4960522"/>
          </a:xfrm>
          <a:custGeom>
            <a:avLst/>
            <a:gdLst>
              <a:gd name="connsiteX0" fmla="*/ 1481462 w 1481462"/>
              <a:gd name="connsiteY0" fmla="*/ 15728 h 4960522"/>
              <a:gd name="connsiteX1" fmla="*/ 320877 w 1481462"/>
              <a:gd name="connsiteY1" fmla="*/ 613605 h 4960522"/>
              <a:gd name="connsiteX2" fmla="*/ 39523 w 1481462"/>
              <a:gd name="connsiteY2" fmla="*/ 4025020 h 4960522"/>
              <a:gd name="connsiteX3" fmla="*/ 1024262 w 1481462"/>
              <a:gd name="connsiteY3" fmla="*/ 4960522 h 496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462" h="4960522">
                <a:moveTo>
                  <a:pt x="1481462" y="15728"/>
                </a:moveTo>
                <a:cubicBezTo>
                  <a:pt x="1021331" y="-19441"/>
                  <a:pt x="561200" y="-54610"/>
                  <a:pt x="320877" y="613605"/>
                </a:cubicBezTo>
                <a:cubicBezTo>
                  <a:pt x="80554" y="1281820"/>
                  <a:pt x="-77708" y="3300534"/>
                  <a:pt x="39523" y="4025020"/>
                </a:cubicBezTo>
                <a:cubicBezTo>
                  <a:pt x="156754" y="4749506"/>
                  <a:pt x="590508" y="4855014"/>
                  <a:pt x="1024262" y="4960522"/>
                </a:cubicBezTo>
              </a:path>
            </a:pathLst>
          </a:custGeom>
          <a:noFill/>
          <a:ln>
            <a:solidFill>
              <a:schemeClr val="tx1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TextBox 60"/>
          <p:cNvSpPr txBox="1"/>
          <p:nvPr/>
        </p:nvSpPr>
        <p:spPr>
          <a:xfrm>
            <a:off x="1983632" y="409475"/>
            <a:ext cx="221887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nuget</a:t>
            </a: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packages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949824" y="696351"/>
            <a:ext cx="1033721" cy="2117187"/>
          </a:xfrm>
          <a:custGeom>
            <a:avLst/>
            <a:gdLst>
              <a:gd name="connsiteX0" fmla="*/ 1033721 w 1033721"/>
              <a:gd name="connsiteY0" fmla="*/ 0 h 2117187"/>
              <a:gd name="connsiteX1" fmla="*/ 224828 w 1033721"/>
              <a:gd name="connsiteY1" fmla="*/ 372794 h 2117187"/>
              <a:gd name="connsiteX2" fmla="*/ 13813 w 1033721"/>
              <a:gd name="connsiteY2" fmla="*/ 1582615 h 2117187"/>
              <a:gd name="connsiteX3" fmla="*/ 527284 w 1033721"/>
              <a:gd name="connsiteY3" fmla="*/ 2117187 h 211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721" h="2117187">
                <a:moveTo>
                  <a:pt x="1033721" y="0"/>
                </a:moveTo>
                <a:cubicBezTo>
                  <a:pt x="714267" y="54512"/>
                  <a:pt x="394813" y="109025"/>
                  <a:pt x="224828" y="372794"/>
                </a:cubicBezTo>
                <a:cubicBezTo>
                  <a:pt x="54843" y="636563"/>
                  <a:pt x="-36596" y="1291883"/>
                  <a:pt x="13813" y="1582615"/>
                </a:cubicBezTo>
                <a:cubicBezTo>
                  <a:pt x="64222" y="1873347"/>
                  <a:pt x="295753" y="1995267"/>
                  <a:pt x="527284" y="2117187"/>
                </a:cubicBezTo>
              </a:path>
            </a:pathLst>
          </a:custGeom>
          <a:noFill/>
          <a:ln>
            <a:solidFill>
              <a:schemeClr val="tx1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3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620688"/>
            <a:ext cx="4416552" cy="762000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interface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620688"/>
            <a:ext cx="4416552" cy="762000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implementation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1E1E1E"/>
              </a:clrFrom>
              <a:clrTo>
                <a:srgbClr val="1E1E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1711424"/>
            <a:ext cx="4219575" cy="235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1E1E1E"/>
              </a:clrFrom>
              <a:clrTo>
                <a:srgbClr val="1E1E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4413" y="1639416"/>
            <a:ext cx="5715000" cy="373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584" y="54469"/>
            <a:ext cx="3614389" cy="56621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 decoupling tools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86700" y="54468"/>
            <a:ext cx="3502125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extension methods</a:t>
            </a:r>
          </a:p>
        </p:txBody>
      </p:sp>
    </p:spTree>
    <p:extLst>
      <p:ext uri="{BB962C8B-B14F-4D97-AF65-F5344CB8AC3E}">
        <p14:creationId xmlns:p14="http://schemas.microsoft.com/office/powerpoint/2010/main" val="4681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type mapping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1E1E1E"/>
              </a:clrFrom>
              <a:clrTo>
                <a:srgbClr val="1E1E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9876" y="1628800"/>
            <a:ext cx="8993510" cy="53393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584" y="54469"/>
            <a:ext cx="3614389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egoe WP Light" panose="020B0502040204020203" pitchFamily="34" charset="0"/>
                <a:cs typeface="Segoe WP Light" panose="020B0502040204020203" pitchFamily="34" charset="0"/>
              </a:rPr>
              <a:t>c# decoupling tools</a:t>
            </a:r>
            <a:endParaRPr lang="en-US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86700" y="54468"/>
            <a:ext cx="3502125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extension methods</a:t>
            </a:r>
          </a:p>
        </p:txBody>
      </p:sp>
    </p:spTree>
    <p:extLst>
      <p:ext uri="{BB962C8B-B14F-4D97-AF65-F5344CB8AC3E}">
        <p14:creationId xmlns:p14="http://schemas.microsoft.com/office/powerpoint/2010/main" val="42254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4612" y="836712"/>
            <a:ext cx="4198897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dependency propagation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36925" y="4665910"/>
            <a:ext cx="3321864" cy="923330"/>
            <a:chOff x="5868892" y="2964142"/>
            <a:chExt cx="3321864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46973" y="3275303"/>
            <a:ext cx="3321864" cy="923330"/>
            <a:chOff x="5868892" y="2964142"/>
            <a:chExt cx="3321864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82316" y="1916832"/>
            <a:ext cx="3321864" cy="923330"/>
            <a:chOff x="5868892" y="2964142"/>
            <a:chExt cx="3321864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94612" y="5504662"/>
            <a:ext cx="3321864" cy="923330"/>
            <a:chOff x="5868892" y="2964142"/>
            <a:chExt cx="3321864" cy="923330"/>
          </a:xfrm>
        </p:grpSpPr>
        <p:sp>
          <p:nvSpPr>
            <p:cNvPr id="32" name="TextBox 31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3256671" y="2743200"/>
            <a:ext cx="1364566" cy="921434"/>
          </a:xfrm>
          <a:custGeom>
            <a:avLst/>
            <a:gdLst>
              <a:gd name="connsiteX0" fmla="*/ 0 w 1364566"/>
              <a:gd name="connsiteY0" fmla="*/ 0 h 921434"/>
              <a:gd name="connsiteX1" fmla="*/ 1055077 w 1364566"/>
              <a:gd name="connsiteY1" fmla="*/ 344658 h 921434"/>
              <a:gd name="connsiteX2" fmla="*/ 1364566 w 1364566"/>
              <a:gd name="connsiteY2" fmla="*/ 921434 h 92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566" h="921434">
                <a:moveTo>
                  <a:pt x="0" y="0"/>
                </a:moveTo>
                <a:cubicBezTo>
                  <a:pt x="413824" y="95543"/>
                  <a:pt x="827649" y="191086"/>
                  <a:pt x="1055077" y="344658"/>
                </a:cubicBezTo>
                <a:cubicBezTo>
                  <a:pt x="1282505" y="498230"/>
                  <a:pt x="1323535" y="709832"/>
                  <a:pt x="1364566" y="921434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reeform 7"/>
          <p:cNvSpPr/>
          <p:nvPr/>
        </p:nvSpPr>
        <p:spPr>
          <a:xfrm>
            <a:off x="4487594" y="4100732"/>
            <a:ext cx="203981" cy="963637"/>
          </a:xfrm>
          <a:custGeom>
            <a:avLst/>
            <a:gdLst>
              <a:gd name="connsiteX0" fmla="*/ 0 w 203981"/>
              <a:gd name="connsiteY0" fmla="*/ 0 h 963637"/>
              <a:gd name="connsiteX1" fmla="*/ 203981 w 203981"/>
              <a:gd name="connsiteY1" fmla="*/ 963637 h 96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981" h="963637">
                <a:moveTo>
                  <a:pt x="0" y="0"/>
                </a:moveTo>
                <a:lnTo>
                  <a:pt x="203981" y="963637"/>
                </a:lnTo>
              </a:path>
            </a:pathLst>
          </a:custGeom>
          <a:noFill/>
          <a:ln>
            <a:solidFill>
              <a:srgbClr val="FFFF00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reeform 8"/>
          <p:cNvSpPr/>
          <p:nvPr/>
        </p:nvSpPr>
        <p:spPr>
          <a:xfrm>
            <a:off x="4480560" y="4079631"/>
            <a:ext cx="1237957" cy="963637"/>
          </a:xfrm>
          <a:custGeom>
            <a:avLst/>
            <a:gdLst>
              <a:gd name="connsiteX0" fmla="*/ 0 w 1237957"/>
              <a:gd name="connsiteY0" fmla="*/ 0 h 963637"/>
              <a:gd name="connsiteX1" fmla="*/ 1026942 w 1237957"/>
              <a:gd name="connsiteY1" fmla="*/ 330591 h 963637"/>
              <a:gd name="connsiteX2" fmla="*/ 1237957 w 1237957"/>
              <a:gd name="connsiteY2" fmla="*/ 963637 h 96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957" h="963637">
                <a:moveTo>
                  <a:pt x="0" y="0"/>
                </a:moveTo>
                <a:cubicBezTo>
                  <a:pt x="410308" y="84992"/>
                  <a:pt x="820616" y="169985"/>
                  <a:pt x="1026942" y="330591"/>
                </a:cubicBezTo>
                <a:cubicBezTo>
                  <a:pt x="1233268" y="491197"/>
                  <a:pt x="1235612" y="727417"/>
                  <a:pt x="1237957" y="963637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6" name="Group 35"/>
          <p:cNvGrpSpPr/>
          <p:nvPr/>
        </p:nvGrpSpPr>
        <p:grpSpPr>
          <a:xfrm>
            <a:off x="414500" y="5483492"/>
            <a:ext cx="3321864" cy="923330"/>
            <a:chOff x="5868892" y="2964142"/>
            <a:chExt cx="3321864" cy="923330"/>
          </a:xfrm>
        </p:grpSpPr>
        <p:sp>
          <p:nvSpPr>
            <p:cNvPr id="37" name="TextBox 36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sp>
        <p:nvSpPr>
          <p:cNvPr id="41" name="Freeform 40"/>
          <p:cNvSpPr/>
          <p:nvPr/>
        </p:nvSpPr>
        <p:spPr>
          <a:xfrm>
            <a:off x="3383280" y="5486400"/>
            <a:ext cx="1064573" cy="696351"/>
          </a:xfrm>
          <a:custGeom>
            <a:avLst/>
            <a:gdLst>
              <a:gd name="connsiteX0" fmla="*/ 1041009 w 1064573"/>
              <a:gd name="connsiteY0" fmla="*/ 0 h 696351"/>
              <a:gd name="connsiteX1" fmla="*/ 928468 w 1064573"/>
              <a:gd name="connsiteY1" fmla="*/ 527538 h 696351"/>
              <a:gd name="connsiteX2" fmla="*/ 0 w 1064573"/>
              <a:gd name="connsiteY2" fmla="*/ 696351 h 6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573" h="696351">
                <a:moveTo>
                  <a:pt x="1041009" y="0"/>
                </a:moveTo>
                <a:cubicBezTo>
                  <a:pt x="1071489" y="205740"/>
                  <a:pt x="1101969" y="411480"/>
                  <a:pt x="928468" y="527538"/>
                </a:cubicBezTo>
                <a:cubicBezTo>
                  <a:pt x="754967" y="643596"/>
                  <a:pt x="377483" y="669973"/>
                  <a:pt x="0" y="696351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Freeform 42"/>
          <p:cNvSpPr/>
          <p:nvPr/>
        </p:nvSpPr>
        <p:spPr>
          <a:xfrm>
            <a:off x="4714224" y="5479366"/>
            <a:ext cx="3262158" cy="886863"/>
          </a:xfrm>
          <a:custGeom>
            <a:avLst/>
            <a:gdLst>
              <a:gd name="connsiteX0" fmla="*/ 19554 w 3262158"/>
              <a:gd name="connsiteY0" fmla="*/ 0 h 886863"/>
              <a:gd name="connsiteX1" fmla="*/ 483788 w 3262158"/>
              <a:gd name="connsiteY1" fmla="*/ 851096 h 886863"/>
              <a:gd name="connsiteX2" fmla="*/ 3262158 w 3262158"/>
              <a:gd name="connsiteY2" fmla="*/ 647114 h 88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2158" h="886863">
                <a:moveTo>
                  <a:pt x="19554" y="0"/>
                </a:moveTo>
                <a:cubicBezTo>
                  <a:pt x="-18546" y="371622"/>
                  <a:pt x="-56646" y="743244"/>
                  <a:pt x="483788" y="851096"/>
                </a:cubicBezTo>
                <a:cubicBezTo>
                  <a:pt x="1024222" y="958948"/>
                  <a:pt x="2143190" y="803031"/>
                  <a:pt x="3262158" y="647114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Freeform 43"/>
          <p:cNvSpPr/>
          <p:nvPr/>
        </p:nvSpPr>
        <p:spPr>
          <a:xfrm>
            <a:off x="5431489" y="5224132"/>
            <a:ext cx="3782849" cy="857350"/>
          </a:xfrm>
          <a:custGeom>
            <a:avLst/>
            <a:gdLst>
              <a:gd name="connsiteX0" fmla="*/ 139317 w 3782849"/>
              <a:gd name="connsiteY0" fmla="*/ 269302 h 857350"/>
              <a:gd name="connsiteX1" fmla="*/ 336265 w 3782849"/>
              <a:gd name="connsiteY1" fmla="*/ 853111 h 857350"/>
              <a:gd name="connsiteX2" fmla="*/ 3065397 w 3782849"/>
              <a:gd name="connsiteY2" fmla="*/ 2016 h 857350"/>
              <a:gd name="connsiteX3" fmla="*/ 3782849 w 3782849"/>
              <a:gd name="connsiteY3" fmla="*/ 663197 h 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2849" h="857350">
                <a:moveTo>
                  <a:pt x="139317" y="269302"/>
                </a:moveTo>
                <a:cubicBezTo>
                  <a:pt x="-6049" y="583480"/>
                  <a:pt x="-151415" y="897659"/>
                  <a:pt x="336265" y="853111"/>
                </a:cubicBezTo>
                <a:cubicBezTo>
                  <a:pt x="823945" y="808563"/>
                  <a:pt x="2490966" y="33668"/>
                  <a:pt x="3065397" y="2016"/>
                </a:cubicBezTo>
                <a:cubicBezTo>
                  <a:pt x="3639828" y="-29636"/>
                  <a:pt x="3711338" y="316780"/>
                  <a:pt x="3782849" y="663197"/>
                </a:cubicBezTo>
              </a:path>
            </a:pathLst>
          </a:custGeom>
          <a:noFill/>
          <a:ln>
            <a:solidFill>
              <a:srgbClr val="FFFF00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TextBox 44"/>
          <p:cNvSpPr txBox="1"/>
          <p:nvPr/>
        </p:nvSpPr>
        <p:spPr>
          <a:xfrm>
            <a:off x="5185684" y="1884950"/>
            <a:ext cx="15969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application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24968" y="3809101"/>
            <a:ext cx="247869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high level libraries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12176" y="4681531"/>
            <a:ext cx="237129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low level libraries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31053" y="4844340"/>
            <a:ext cx="237129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low level libraries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71034" y="2394071"/>
            <a:ext cx="189026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configuration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38628" y="2015834"/>
            <a:ext cx="203934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db</a:t>
            </a: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 connection</a:t>
            </a:r>
            <a:endParaRPr lang="el-GR" sz="2400" dirty="0">
              <a:solidFill>
                <a:srgbClr val="FFFF0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38628" y="2467011"/>
            <a:ext cx="116730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logging</a:t>
            </a:r>
            <a:endParaRPr lang="el-GR" sz="2400" dirty="0">
              <a:solidFill>
                <a:srgbClr val="FFFF0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2" name="Left Brace 51"/>
          <p:cNvSpPr/>
          <p:nvPr/>
        </p:nvSpPr>
        <p:spPr>
          <a:xfrm>
            <a:off x="7796909" y="1952877"/>
            <a:ext cx="358413" cy="1322425"/>
          </a:xfrm>
          <a:prstGeom prst="leftBrace">
            <a:avLst>
              <a:gd name="adj1" fmla="val 60470"/>
              <a:gd name="adj2" fmla="val 50000"/>
            </a:avLst>
          </a:prstGeom>
          <a:ln w="127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0584" y="54469"/>
            <a:ext cx="3614389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 decoupling tools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840212" y="54468"/>
            <a:ext cx="3348613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dependency injection</a:t>
            </a:r>
          </a:p>
        </p:txBody>
      </p:sp>
    </p:spTree>
    <p:extLst>
      <p:ext uri="{BB962C8B-B14F-4D97-AF65-F5344CB8AC3E}">
        <p14:creationId xmlns:p14="http://schemas.microsoft.com/office/powerpoint/2010/main" val="30177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i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-bank functional structure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technical modules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authentication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auditing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user profile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OTP functionality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e-mail notifications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push notifications</a:t>
            </a:r>
          </a:p>
          <a:p>
            <a:pPr lvl="1"/>
            <a:r>
              <a:rPr lang="en-US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etc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  <a:p>
            <a:pPr lvl="1"/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business modules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deposits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cards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loans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bill payments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investments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transaction files</a:t>
            </a:r>
          </a:p>
          <a:p>
            <a:pPr lvl="1"/>
            <a:r>
              <a:rPr lang="en-US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etc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8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4612" y="836712"/>
            <a:ext cx="4198897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dependency resolution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36925" y="4665910"/>
            <a:ext cx="3321864" cy="923330"/>
            <a:chOff x="5868892" y="2964142"/>
            <a:chExt cx="3321864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46973" y="3275303"/>
            <a:ext cx="3321864" cy="923330"/>
            <a:chOff x="5868892" y="2964142"/>
            <a:chExt cx="3321864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82316" y="1916832"/>
            <a:ext cx="3321864" cy="923330"/>
            <a:chOff x="5868892" y="2964142"/>
            <a:chExt cx="3321864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94612" y="5504662"/>
            <a:ext cx="3321864" cy="923330"/>
            <a:chOff x="5868892" y="2964142"/>
            <a:chExt cx="3321864" cy="923330"/>
          </a:xfrm>
        </p:grpSpPr>
        <p:sp>
          <p:nvSpPr>
            <p:cNvPr id="32" name="TextBox 31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3256671" y="2743200"/>
            <a:ext cx="1364566" cy="921434"/>
          </a:xfrm>
          <a:custGeom>
            <a:avLst/>
            <a:gdLst>
              <a:gd name="connsiteX0" fmla="*/ 0 w 1364566"/>
              <a:gd name="connsiteY0" fmla="*/ 0 h 921434"/>
              <a:gd name="connsiteX1" fmla="*/ 1055077 w 1364566"/>
              <a:gd name="connsiteY1" fmla="*/ 344658 h 921434"/>
              <a:gd name="connsiteX2" fmla="*/ 1364566 w 1364566"/>
              <a:gd name="connsiteY2" fmla="*/ 921434 h 92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566" h="921434">
                <a:moveTo>
                  <a:pt x="0" y="0"/>
                </a:moveTo>
                <a:cubicBezTo>
                  <a:pt x="413824" y="95543"/>
                  <a:pt x="827649" y="191086"/>
                  <a:pt x="1055077" y="344658"/>
                </a:cubicBezTo>
                <a:cubicBezTo>
                  <a:pt x="1282505" y="498230"/>
                  <a:pt x="1323535" y="709832"/>
                  <a:pt x="1364566" y="921434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reeform 7"/>
          <p:cNvSpPr/>
          <p:nvPr/>
        </p:nvSpPr>
        <p:spPr>
          <a:xfrm>
            <a:off x="4487594" y="4100732"/>
            <a:ext cx="203981" cy="963637"/>
          </a:xfrm>
          <a:custGeom>
            <a:avLst/>
            <a:gdLst>
              <a:gd name="connsiteX0" fmla="*/ 0 w 203981"/>
              <a:gd name="connsiteY0" fmla="*/ 0 h 963637"/>
              <a:gd name="connsiteX1" fmla="*/ 203981 w 203981"/>
              <a:gd name="connsiteY1" fmla="*/ 963637 h 96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981" h="963637">
                <a:moveTo>
                  <a:pt x="0" y="0"/>
                </a:moveTo>
                <a:lnTo>
                  <a:pt x="203981" y="963637"/>
                </a:lnTo>
              </a:path>
            </a:pathLst>
          </a:custGeom>
          <a:noFill/>
          <a:ln>
            <a:solidFill>
              <a:schemeClr val="tx1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reeform 8"/>
          <p:cNvSpPr/>
          <p:nvPr/>
        </p:nvSpPr>
        <p:spPr>
          <a:xfrm>
            <a:off x="4480560" y="4079631"/>
            <a:ext cx="1237957" cy="963637"/>
          </a:xfrm>
          <a:custGeom>
            <a:avLst/>
            <a:gdLst>
              <a:gd name="connsiteX0" fmla="*/ 0 w 1237957"/>
              <a:gd name="connsiteY0" fmla="*/ 0 h 963637"/>
              <a:gd name="connsiteX1" fmla="*/ 1026942 w 1237957"/>
              <a:gd name="connsiteY1" fmla="*/ 330591 h 963637"/>
              <a:gd name="connsiteX2" fmla="*/ 1237957 w 1237957"/>
              <a:gd name="connsiteY2" fmla="*/ 963637 h 96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957" h="963637">
                <a:moveTo>
                  <a:pt x="0" y="0"/>
                </a:moveTo>
                <a:cubicBezTo>
                  <a:pt x="410308" y="84992"/>
                  <a:pt x="820616" y="169985"/>
                  <a:pt x="1026942" y="330591"/>
                </a:cubicBezTo>
                <a:cubicBezTo>
                  <a:pt x="1233268" y="491197"/>
                  <a:pt x="1235612" y="727417"/>
                  <a:pt x="1237957" y="963637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6" name="Group 35"/>
          <p:cNvGrpSpPr/>
          <p:nvPr/>
        </p:nvGrpSpPr>
        <p:grpSpPr>
          <a:xfrm>
            <a:off x="414500" y="5483492"/>
            <a:ext cx="3321864" cy="923330"/>
            <a:chOff x="5868892" y="2964142"/>
            <a:chExt cx="3321864" cy="923330"/>
          </a:xfrm>
        </p:grpSpPr>
        <p:sp>
          <p:nvSpPr>
            <p:cNvPr id="37" name="TextBox 36"/>
            <p:cNvSpPr txBox="1"/>
            <p:nvPr/>
          </p:nvSpPr>
          <p:spPr>
            <a:xfrm>
              <a:off x="5868892" y="2964142"/>
              <a:ext cx="3321864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component (</a:t>
              </a:r>
              <a:r>
                <a:rPr lang="en-US" sz="2000" dirty="0" err="1">
                  <a:latin typeface="Segoe WP Light" panose="020B0502040204020203" pitchFamily="34" charset="0"/>
                  <a:cs typeface="Segoe WP Light" panose="020B0502040204020203" pitchFamily="34" charset="0"/>
                </a:rPr>
                <a:t>c#</a:t>
              </a:r>
              <a:r>
                <a:rPr lang="en-US" sz="20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 project)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  <a:p>
              <a:pPr>
                <a:lnSpc>
                  <a:spcPct val="90000"/>
                </a:lnSpc>
              </a:pPr>
              <a:endParaRPr lang="el-GR" sz="20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50396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58844" y="3356992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64289" y="3357308"/>
              <a:ext cx="864096" cy="4247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latin typeface="Segoe WP Light" panose="020B0502040204020203" pitchFamily="34" charset="0"/>
                  <a:cs typeface="Segoe WP Light" panose="020B0502040204020203" pitchFamily="34" charset="0"/>
                </a:rPr>
                <a:t>unit</a:t>
              </a:r>
              <a:endParaRPr lang="el-GR" sz="2400" dirty="0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</p:grpSp>
      <p:sp>
        <p:nvSpPr>
          <p:cNvPr id="41" name="Freeform 40"/>
          <p:cNvSpPr/>
          <p:nvPr/>
        </p:nvSpPr>
        <p:spPr>
          <a:xfrm>
            <a:off x="3383280" y="5486400"/>
            <a:ext cx="1064573" cy="696351"/>
          </a:xfrm>
          <a:custGeom>
            <a:avLst/>
            <a:gdLst>
              <a:gd name="connsiteX0" fmla="*/ 1041009 w 1064573"/>
              <a:gd name="connsiteY0" fmla="*/ 0 h 696351"/>
              <a:gd name="connsiteX1" fmla="*/ 928468 w 1064573"/>
              <a:gd name="connsiteY1" fmla="*/ 527538 h 696351"/>
              <a:gd name="connsiteX2" fmla="*/ 0 w 1064573"/>
              <a:gd name="connsiteY2" fmla="*/ 696351 h 6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573" h="696351">
                <a:moveTo>
                  <a:pt x="1041009" y="0"/>
                </a:moveTo>
                <a:cubicBezTo>
                  <a:pt x="1071489" y="205740"/>
                  <a:pt x="1101969" y="411480"/>
                  <a:pt x="928468" y="527538"/>
                </a:cubicBezTo>
                <a:cubicBezTo>
                  <a:pt x="754967" y="643596"/>
                  <a:pt x="377483" y="669973"/>
                  <a:pt x="0" y="696351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Freeform 42"/>
          <p:cNvSpPr/>
          <p:nvPr/>
        </p:nvSpPr>
        <p:spPr>
          <a:xfrm>
            <a:off x="4714224" y="5479366"/>
            <a:ext cx="3262158" cy="886863"/>
          </a:xfrm>
          <a:custGeom>
            <a:avLst/>
            <a:gdLst>
              <a:gd name="connsiteX0" fmla="*/ 19554 w 3262158"/>
              <a:gd name="connsiteY0" fmla="*/ 0 h 886863"/>
              <a:gd name="connsiteX1" fmla="*/ 483788 w 3262158"/>
              <a:gd name="connsiteY1" fmla="*/ 851096 h 886863"/>
              <a:gd name="connsiteX2" fmla="*/ 3262158 w 3262158"/>
              <a:gd name="connsiteY2" fmla="*/ 647114 h 88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2158" h="886863">
                <a:moveTo>
                  <a:pt x="19554" y="0"/>
                </a:moveTo>
                <a:cubicBezTo>
                  <a:pt x="-18546" y="371622"/>
                  <a:pt x="-56646" y="743244"/>
                  <a:pt x="483788" y="851096"/>
                </a:cubicBezTo>
                <a:cubicBezTo>
                  <a:pt x="1024222" y="958948"/>
                  <a:pt x="2143190" y="803031"/>
                  <a:pt x="3262158" y="647114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Freeform 43"/>
          <p:cNvSpPr/>
          <p:nvPr/>
        </p:nvSpPr>
        <p:spPr>
          <a:xfrm>
            <a:off x="5431489" y="5224132"/>
            <a:ext cx="3782849" cy="857350"/>
          </a:xfrm>
          <a:custGeom>
            <a:avLst/>
            <a:gdLst>
              <a:gd name="connsiteX0" fmla="*/ 139317 w 3782849"/>
              <a:gd name="connsiteY0" fmla="*/ 269302 h 857350"/>
              <a:gd name="connsiteX1" fmla="*/ 336265 w 3782849"/>
              <a:gd name="connsiteY1" fmla="*/ 853111 h 857350"/>
              <a:gd name="connsiteX2" fmla="*/ 3065397 w 3782849"/>
              <a:gd name="connsiteY2" fmla="*/ 2016 h 857350"/>
              <a:gd name="connsiteX3" fmla="*/ 3782849 w 3782849"/>
              <a:gd name="connsiteY3" fmla="*/ 663197 h 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2849" h="857350">
                <a:moveTo>
                  <a:pt x="139317" y="269302"/>
                </a:moveTo>
                <a:cubicBezTo>
                  <a:pt x="-6049" y="583480"/>
                  <a:pt x="-151415" y="897659"/>
                  <a:pt x="336265" y="853111"/>
                </a:cubicBezTo>
                <a:cubicBezTo>
                  <a:pt x="823945" y="808563"/>
                  <a:pt x="2490966" y="33668"/>
                  <a:pt x="3065397" y="2016"/>
                </a:cubicBezTo>
                <a:cubicBezTo>
                  <a:pt x="3639828" y="-29636"/>
                  <a:pt x="3711338" y="316780"/>
                  <a:pt x="3782849" y="663197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TextBox 44"/>
          <p:cNvSpPr txBox="1"/>
          <p:nvPr/>
        </p:nvSpPr>
        <p:spPr>
          <a:xfrm>
            <a:off x="5185684" y="1884950"/>
            <a:ext cx="15969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application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97278" y="3843888"/>
            <a:ext cx="247869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high level libraries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12176" y="4681531"/>
            <a:ext cx="237129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low level libraries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31053" y="4844340"/>
            <a:ext cx="237129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low level libraries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58196" y="2285948"/>
            <a:ext cx="189026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configuration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23" y="2072975"/>
            <a:ext cx="2184765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factory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abstract factory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static factory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service locator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pic>
        <p:nvPicPr>
          <p:cNvPr id="42" name="Picture 6" descr="https://cdn4.iconfinder.com/data/icons/toolbar-std-pack/512/delete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977" y="1823332"/>
            <a:ext cx="498376" cy="4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Callout 2 9"/>
          <p:cNvSpPr/>
          <p:nvPr/>
        </p:nvSpPr>
        <p:spPr>
          <a:xfrm>
            <a:off x="8675970" y="1740139"/>
            <a:ext cx="3093843" cy="1924495"/>
          </a:xfrm>
          <a:prstGeom prst="borderCallout2">
            <a:avLst>
              <a:gd name="adj1" fmla="val 19249"/>
              <a:gd name="adj2" fmla="val -1967"/>
              <a:gd name="adj3" fmla="val 18750"/>
              <a:gd name="adj4" fmla="val -16667"/>
              <a:gd name="adj5" fmla="val 39831"/>
              <a:gd name="adj6" fmla="val -35526"/>
            </a:avLst>
          </a:prstGeom>
          <a:noFill/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0584" y="54469"/>
            <a:ext cx="3614389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 decoupling tools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840212" y="54468"/>
            <a:ext cx="3348613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dependency injection</a:t>
            </a:r>
          </a:p>
        </p:txBody>
      </p:sp>
    </p:spTree>
    <p:extLst>
      <p:ext uri="{BB962C8B-B14F-4D97-AF65-F5344CB8AC3E}">
        <p14:creationId xmlns:p14="http://schemas.microsoft.com/office/powerpoint/2010/main" val="13982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54652" y="836712"/>
            <a:ext cx="3851920" cy="6747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controller constructor</a:t>
            </a:r>
            <a:endParaRPr lang="el-GR" dirty="0">
              <a:solidFill>
                <a:srgbClr val="00B05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584" y="54469"/>
            <a:ext cx="3614389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 decoupling tools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40212" y="54468"/>
            <a:ext cx="3348613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dependency injection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E1E1E"/>
              </a:clrFrom>
              <a:clrTo>
                <a:srgbClr val="1E1E1E">
                  <a:alpha val="0"/>
                </a:srgbClr>
              </a:clrTo>
            </a:clrChange>
          </a:blip>
          <a:srcRect l="3331"/>
          <a:stretch/>
        </p:blipFill>
        <p:spPr>
          <a:xfrm>
            <a:off x="1341884" y="1637939"/>
            <a:ext cx="8360668" cy="51911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822604" y="3140968"/>
            <a:ext cx="666328" cy="0"/>
          </a:xfrm>
          <a:prstGeom prst="straightConnector1">
            <a:avLst/>
          </a:prstGeom>
          <a:ln w="25400">
            <a:solidFill>
              <a:srgbClr val="FF0000"/>
            </a:solidFill>
            <a:prstDash val="lgDash"/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7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8508" y="836712"/>
            <a:ext cx="5148064" cy="6747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simple injector configuration</a:t>
            </a:r>
            <a:endParaRPr lang="el-GR" dirty="0">
              <a:solidFill>
                <a:srgbClr val="00B05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584" y="54469"/>
            <a:ext cx="3614389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 decoupling tools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40212" y="54468"/>
            <a:ext cx="3348613" cy="566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dependency injection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E1E1E"/>
              </a:clrFrom>
              <a:clrTo>
                <a:srgbClr val="1E1E1E">
                  <a:alpha val="0"/>
                </a:srgbClr>
              </a:clrTo>
            </a:clrChange>
          </a:blip>
          <a:srcRect l="8807" t="3194" b="1627"/>
          <a:stretch/>
        </p:blipFill>
        <p:spPr>
          <a:xfrm>
            <a:off x="405780" y="1628800"/>
            <a:ext cx="11361514" cy="508592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579455" y="4869160"/>
            <a:ext cx="666328" cy="0"/>
          </a:xfrm>
          <a:prstGeom prst="straightConnector1">
            <a:avLst/>
          </a:prstGeom>
          <a:ln w="25400">
            <a:solidFill>
              <a:srgbClr val="FF0000"/>
            </a:solidFill>
            <a:prstDash val="lgDash"/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11423004" y="4365104"/>
            <a:ext cx="432048" cy="1800200"/>
          </a:xfrm>
          <a:prstGeom prst="rightBrace">
            <a:avLst>
              <a:gd name="adj1" fmla="val 95840"/>
              <a:gd name="adj2" fmla="val 50000"/>
            </a:avLst>
          </a:prstGeom>
          <a:ln w="127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3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022" y="274638"/>
            <a:ext cx="5956390" cy="1020762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1</a:t>
            </a:r>
            <a:r>
              <a:rPr lang="en-US" baseline="30000" dirty="0">
                <a:latin typeface="Segoe WP Light" panose="020B0502040204020203" pitchFamily="34" charset="0"/>
                <a:cs typeface="Segoe WP Light" panose="020B0502040204020203" pitchFamily="34" charset="0"/>
              </a:rPr>
              <a:t>st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 upload (Sept 2014)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255k lines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30% Duplicated Code (49k lines, 9.5k units)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11k C# lines 61+ LOC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2k C# lines McCabe 26+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1k C# lines &gt; 4 Parameters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8035" y="3161928"/>
            <a:ext cx="27146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022" y="274638"/>
            <a:ext cx="5956390" cy="1020762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1</a:t>
            </a:r>
            <a:r>
              <a:rPr lang="en-US" baseline="30000" dirty="0">
                <a:latin typeface="Segoe WP Light" panose="020B0502040204020203" pitchFamily="34" charset="0"/>
                <a:cs typeface="Segoe WP Light" panose="020B0502040204020203" pitchFamily="34" charset="0"/>
              </a:rPr>
              <a:t>st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 upload (Sept 2014)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255k lines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30% Duplicated Code (49k lines, 9.5k units)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11k C# lines 61+ LOC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2k C# lines McCabe 26+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1k C# lines &gt; 4 Parameters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6586" y="2780928"/>
            <a:ext cx="30575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022" y="274638"/>
            <a:ext cx="5956390" cy="1020762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unit &amp; module guidelines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short units of code 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up to 15 lines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simple units of code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up to 4 branch points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write code once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small unit interface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separate concerns in modules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small modules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6586" y="1326799"/>
            <a:ext cx="2743200" cy="1303040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refactoring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extract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extract object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9445625" y="626990"/>
            <a:ext cx="2743200" cy="66841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unit: method, function</a:t>
            </a:r>
          </a:p>
          <a:p>
            <a:r>
              <a:rPr lang="en-US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module: file, class, function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6586" y="2780928"/>
            <a:ext cx="30575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022" y="274638"/>
            <a:ext cx="5956390" cy="1020762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module guidelines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loosely coupled components</a:t>
            </a:r>
          </a:p>
          <a:p>
            <a:pPr lvl="1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small module interface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balanced number &amp; size of top level components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small codebase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6586" y="2780928"/>
            <a:ext cx="30575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022" y="274638"/>
            <a:ext cx="5956390" cy="1020762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technology &amp; tools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TypeScript</a:t>
            </a:r>
            <a:r>
              <a:rPr lang="en-US" dirty="0"/>
              <a:t> </a:t>
            </a:r>
            <a:endParaRPr lang="el-GR" dirty="0"/>
          </a:p>
          <a:p>
            <a:r>
              <a:rPr lang="en-US" dirty="0" err="1"/>
              <a:t>npm</a:t>
            </a:r>
            <a:r>
              <a:rPr lang="en-US" dirty="0"/>
              <a:t>, bower, gulp, </a:t>
            </a:r>
            <a:r>
              <a:rPr lang="en-US" dirty="0" err="1"/>
              <a:t>tsd</a:t>
            </a:r>
            <a:r>
              <a:rPr lang="en-US" dirty="0"/>
              <a:t>, …</a:t>
            </a:r>
          </a:p>
          <a:p>
            <a:r>
              <a:rPr lang="en-US" dirty="0"/>
              <a:t>internal package repository (Nexus)</a:t>
            </a:r>
          </a:p>
          <a:p>
            <a:r>
              <a:rPr lang="en-US" dirty="0"/>
              <a:t>build automation (TFS)</a:t>
            </a:r>
          </a:p>
          <a:p>
            <a:r>
              <a:rPr lang="en-US" dirty="0"/>
              <a:t>maintainability tools (</a:t>
            </a:r>
            <a:r>
              <a:rPr lang="en-US" dirty="0" err="1"/>
              <a:t>SonarLint</a:t>
            </a:r>
            <a:r>
              <a:rPr lang="en-US" dirty="0"/>
              <a:t>)</a:t>
            </a:r>
          </a:p>
          <a:p>
            <a:r>
              <a:rPr lang="en-US" dirty="0"/>
              <a:t>maintainability monitoring (SIG, </a:t>
            </a:r>
            <a:r>
              <a:rPr lang="en-US" dirty="0" err="1"/>
              <a:t>SonarQube</a:t>
            </a:r>
            <a:r>
              <a:rPr lang="en-US" dirty="0"/>
              <a:t>)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6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i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-bank code structure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15 technical modules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35 business modules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350 projects</a:t>
            </a:r>
          </a:p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240k lines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2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940" y="908720"/>
            <a:ext cx="1088747" cy="530696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ALM</a:t>
            </a:r>
            <a:endParaRPr lang="el-GR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38028" y="2636912"/>
            <a:ext cx="6984776" cy="3456384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4332" y="2204864"/>
            <a:ext cx="129234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planning</a:t>
            </a:r>
            <a:endParaRPr lang="el-GR" sz="2400" dirty="0">
              <a:solidFill>
                <a:srgbClr val="FFFF0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635" y="2737088"/>
            <a:ext cx="123303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defining</a:t>
            </a:r>
            <a:endParaRPr lang="el-GR" sz="2400" dirty="0">
              <a:solidFill>
                <a:srgbClr val="FFFF0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9256" y="5562093"/>
            <a:ext cx="142378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designing</a:t>
            </a:r>
            <a:endParaRPr lang="el-GR" sz="2400" dirty="0">
              <a:solidFill>
                <a:srgbClr val="92D05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803" y="6172620"/>
            <a:ext cx="121539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building</a:t>
            </a:r>
            <a:endParaRPr lang="el-GR" sz="2400" dirty="0">
              <a:solidFill>
                <a:srgbClr val="00B05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5814" y="2739064"/>
            <a:ext cx="172835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deployment</a:t>
            </a:r>
            <a:endParaRPr lang="el-GR" sz="2400" dirty="0">
              <a:solidFill>
                <a:srgbClr val="00B05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2025" y="5562093"/>
            <a:ext cx="107593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testing</a:t>
            </a:r>
            <a:endParaRPr lang="el-GR" sz="2400" dirty="0">
              <a:solidFill>
                <a:srgbClr val="00B05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49" y="836712"/>
            <a:ext cx="3240360" cy="706090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modular 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7528" y="1916832"/>
            <a:ext cx="190654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business area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47616" y="1933364"/>
            <a:ext cx="199150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business area 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50779" y="1933364"/>
            <a:ext cx="199150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business area 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222204" y="1769978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894612" y="1772816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432974" y="2968316"/>
            <a:ext cx="3317622" cy="3566868"/>
            <a:chOff x="4624805" y="3256348"/>
            <a:chExt cx="3317622" cy="3566868"/>
          </a:xfrm>
        </p:grpSpPr>
        <p:sp>
          <p:nvSpPr>
            <p:cNvPr id="10" name="Oval 9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10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0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321406" y="2971552"/>
            <a:ext cx="3317622" cy="3566868"/>
            <a:chOff x="4624805" y="3256348"/>
            <a:chExt cx="3317622" cy="3566868"/>
          </a:xfrm>
        </p:grpSpPr>
        <p:sp>
          <p:nvSpPr>
            <p:cNvPr id="61" name="Oval 60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68" name="Straight Arrow Connector 67"/>
            <p:cNvCxnSpPr>
              <a:stCxn id="61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1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21804" y="2968524"/>
            <a:ext cx="3317622" cy="3566868"/>
            <a:chOff x="4624805" y="3256348"/>
            <a:chExt cx="3317622" cy="3566868"/>
          </a:xfrm>
        </p:grpSpPr>
        <p:sp>
          <p:nvSpPr>
            <p:cNvPr id="73" name="Oval 72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78" name="Straight Arrow Connector 77"/>
            <p:cNvCxnSpPr>
              <a:stCxn id="73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3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48587" y="2643426"/>
            <a:ext cx="129234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planning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defining</a:t>
            </a:r>
            <a:endParaRPr lang="el-GR" sz="2400" dirty="0">
              <a:solidFill>
                <a:srgbClr val="FFFF0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66220" y="2643426"/>
            <a:ext cx="129234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planning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defining</a:t>
            </a:r>
            <a:endParaRPr lang="el-GR" sz="2400" dirty="0">
              <a:solidFill>
                <a:srgbClr val="FFFF0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038628" y="2636912"/>
            <a:ext cx="129234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planning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defining</a:t>
            </a:r>
            <a:endParaRPr lang="el-GR" sz="2400" dirty="0">
              <a:solidFill>
                <a:srgbClr val="FFFF00"/>
              </a:solidFill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11639028" y="1772816"/>
            <a:ext cx="0" cy="4814960"/>
          </a:xfrm>
          <a:prstGeom prst="line">
            <a:avLst/>
          </a:prstGeom>
          <a:ln w="3175">
            <a:solidFill>
              <a:schemeClr val="tx1"/>
            </a:soli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6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49" y="836712"/>
            <a:ext cx="3240360" cy="706090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modular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590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485900" y="1988840"/>
            <a:ext cx="13805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customer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626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726296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057" y="1988840"/>
            <a:ext cx="119160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product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662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966656" y="5963348"/>
            <a:ext cx="298782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0920" y="1988840"/>
            <a:ext cx="88222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order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2934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054851" y="37629"/>
            <a:ext cx="2038657" cy="706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day  #1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08638" y="2382412"/>
            <a:ext cx="3317622" cy="3566868"/>
            <a:chOff x="4624805" y="3256348"/>
            <a:chExt cx="3317622" cy="3566868"/>
          </a:xfrm>
        </p:grpSpPr>
        <p:sp>
          <p:nvSpPr>
            <p:cNvPr id="16" name="Oval 15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6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648998" y="2382412"/>
            <a:ext cx="3317622" cy="3566868"/>
            <a:chOff x="4624805" y="3256348"/>
            <a:chExt cx="3317622" cy="3566868"/>
          </a:xfrm>
        </p:grpSpPr>
        <p:sp>
          <p:nvSpPr>
            <p:cNvPr id="28" name="Oval 27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33" name="Straight Arrow Connector 32"/>
            <p:cNvCxnSpPr>
              <a:stCxn id="28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889358" y="2382412"/>
            <a:ext cx="3317622" cy="3566868"/>
            <a:chOff x="4624805" y="3256348"/>
            <a:chExt cx="3317622" cy="3566868"/>
          </a:xfrm>
        </p:grpSpPr>
        <p:sp>
          <p:nvSpPr>
            <p:cNvPr id="38" name="Oval 37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8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8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39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49" y="836712"/>
            <a:ext cx="3240360" cy="706090"/>
          </a:xfrm>
        </p:spPr>
        <p:txBody>
          <a:bodyPr/>
          <a:lstStyle/>
          <a:p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modular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590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485900" y="1988840"/>
            <a:ext cx="13805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customer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626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726296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057" y="1988840"/>
            <a:ext cx="119160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product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662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966656" y="5963348"/>
            <a:ext cx="298782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0920" y="1988840"/>
            <a:ext cx="88222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order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2934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91311" y="486616"/>
            <a:ext cx="2820572" cy="1489895"/>
          </a:xfrm>
          <a:custGeom>
            <a:avLst/>
            <a:gdLst>
              <a:gd name="connsiteX0" fmla="*/ 2820572 w 2820572"/>
              <a:gd name="connsiteY0" fmla="*/ 1489895 h 1489895"/>
              <a:gd name="connsiteX1" fmla="*/ 1969477 w 2820572"/>
              <a:gd name="connsiteY1" fmla="*/ 40922 h 1489895"/>
              <a:gd name="connsiteX2" fmla="*/ 450166 w 2820572"/>
              <a:gd name="connsiteY2" fmla="*/ 491089 h 1489895"/>
              <a:gd name="connsiteX3" fmla="*/ 0 w 2820572"/>
              <a:gd name="connsiteY3" fmla="*/ 1461759 h 148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572" h="1489895">
                <a:moveTo>
                  <a:pt x="2820572" y="1489895"/>
                </a:moveTo>
                <a:cubicBezTo>
                  <a:pt x="2592558" y="848642"/>
                  <a:pt x="2364545" y="207390"/>
                  <a:pt x="1969477" y="40922"/>
                </a:cubicBezTo>
                <a:cubicBezTo>
                  <a:pt x="1574409" y="-125546"/>
                  <a:pt x="778412" y="254283"/>
                  <a:pt x="450166" y="491089"/>
                </a:cubicBezTo>
                <a:cubicBezTo>
                  <a:pt x="121920" y="727895"/>
                  <a:pt x="80889" y="1304670"/>
                  <a:pt x="0" y="1461759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Freeform 4"/>
          <p:cNvSpPr/>
          <p:nvPr/>
        </p:nvSpPr>
        <p:spPr>
          <a:xfrm>
            <a:off x="3397348" y="245445"/>
            <a:ext cx="5627077" cy="1731066"/>
          </a:xfrm>
          <a:custGeom>
            <a:avLst/>
            <a:gdLst>
              <a:gd name="connsiteX0" fmla="*/ 5627077 w 5627077"/>
              <a:gd name="connsiteY0" fmla="*/ 1731066 h 1731066"/>
              <a:gd name="connsiteX1" fmla="*/ 4951827 w 5627077"/>
              <a:gd name="connsiteY1" fmla="*/ 64044 h 1731066"/>
              <a:gd name="connsiteX2" fmla="*/ 2222695 w 5627077"/>
              <a:gd name="connsiteY2" fmla="*/ 422770 h 1731066"/>
              <a:gd name="connsiteX3" fmla="*/ 386861 w 5627077"/>
              <a:gd name="connsiteY3" fmla="*/ 1161324 h 1731066"/>
              <a:gd name="connsiteX4" fmla="*/ 0 w 5627077"/>
              <a:gd name="connsiteY4" fmla="*/ 1724032 h 17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7077" h="1731066">
                <a:moveTo>
                  <a:pt x="5627077" y="1731066"/>
                </a:moveTo>
                <a:cubicBezTo>
                  <a:pt x="5573150" y="1006579"/>
                  <a:pt x="5519224" y="282093"/>
                  <a:pt x="4951827" y="64044"/>
                </a:cubicBezTo>
                <a:cubicBezTo>
                  <a:pt x="4384430" y="-154005"/>
                  <a:pt x="2983523" y="239890"/>
                  <a:pt x="2222695" y="422770"/>
                </a:cubicBezTo>
                <a:cubicBezTo>
                  <a:pt x="1461867" y="605650"/>
                  <a:pt x="757310" y="944447"/>
                  <a:pt x="386861" y="1161324"/>
                </a:cubicBezTo>
                <a:cubicBezTo>
                  <a:pt x="16412" y="1378201"/>
                  <a:pt x="8206" y="1551116"/>
                  <a:pt x="0" y="1724032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054851" y="37629"/>
            <a:ext cx="2038657" cy="706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day  #2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08638" y="2382412"/>
            <a:ext cx="3317622" cy="3566868"/>
            <a:chOff x="4624805" y="3256348"/>
            <a:chExt cx="3317622" cy="3566868"/>
          </a:xfrm>
        </p:grpSpPr>
        <p:sp>
          <p:nvSpPr>
            <p:cNvPr id="16" name="Oval 15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16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6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648998" y="2382412"/>
            <a:ext cx="3317622" cy="3566868"/>
            <a:chOff x="4624805" y="3256348"/>
            <a:chExt cx="3317622" cy="3566868"/>
          </a:xfrm>
        </p:grpSpPr>
        <p:sp>
          <p:nvSpPr>
            <p:cNvPr id="28" name="Oval 27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33" name="Straight Arrow Connector 32"/>
            <p:cNvCxnSpPr>
              <a:stCxn id="28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889358" y="2382412"/>
            <a:ext cx="3317622" cy="3566868"/>
            <a:chOff x="4624805" y="3256348"/>
            <a:chExt cx="3317622" cy="3566868"/>
          </a:xfrm>
        </p:grpSpPr>
        <p:sp>
          <p:nvSpPr>
            <p:cNvPr id="38" name="Oval 37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8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8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47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149" y="836712"/>
            <a:ext cx="3240360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circular reference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590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485900" y="1988840"/>
            <a:ext cx="13805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customer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626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726296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057" y="1988840"/>
            <a:ext cx="119160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product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662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966656" y="5963348"/>
            <a:ext cx="298782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0920" y="1988840"/>
            <a:ext cx="88222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order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2934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91311" y="486616"/>
            <a:ext cx="2820572" cy="1489895"/>
          </a:xfrm>
          <a:custGeom>
            <a:avLst/>
            <a:gdLst>
              <a:gd name="connsiteX0" fmla="*/ 2820572 w 2820572"/>
              <a:gd name="connsiteY0" fmla="*/ 1489895 h 1489895"/>
              <a:gd name="connsiteX1" fmla="*/ 1969477 w 2820572"/>
              <a:gd name="connsiteY1" fmla="*/ 40922 h 1489895"/>
              <a:gd name="connsiteX2" fmla="*/ 450166 w 2820572"/>
              <a:gd name="connsiteY2" fmla="*/ 491089 h 1489895"/>
              <a:gd name="connsiteX3" fmla="*/ 0 w 2820572"/>
              <a:gd name="connsiteY3" fmla="*/ 1461759 h 148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572" h="1489895">
                <a:moveTo>
                  <a:pt x="2820572" y="1489895"/>
                </a:moveTo>
                <a:cubicBezTo>
                  <a:pt x="2592558" y="848642"/>
                  <a:pt x="2364545" y="207390"/>
                  <a:pt x="1969477" y="40922"/>
                </a:cubicBezTo>
                <a:cubicBezTo>
                  <a:pt x="1574409" y="-125546"/>
                  <a:pt x="778412" y="254283"/>
                  <a:pt x="450166" y="491089"/>
                </a:cubicBezTo>
                <a:cubicBezTo>
                  <a:pt x="121920" y="727895"/>
                  <a:pt x="80889" y="1304670"/>
                  <a:pt x="0" y="1461759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Freeform 4"/>
          <p:cNvSpPr/>
          <p:nvPr/>
        </p:nvSpPr>
        <p:spPr>
          <a:xfrm>
            <a:off x="3397348" y="245445"/>
            <a:ext cx="5627077" cy="1731066"/>
          </a:xfrm>
          <a:custGeom>
            <a:avLst/>
            <a:gdLst>
              <a:gd name="connsiteX0" fmla="*/ 5627077 w 5627077"/>
              <a:gd name="connsiteY0" fmla="*/ 1731066 h 1731066"/>
              <a:gd name="connsiteX1" fmla="*/ 4951827 w 5627077"/>
              <a:gd name="connsiteY1" fmla="*/ 64044 h 1731066"/>
              <a:gd name="connsiteX2" fmla="*/ 2222695 w 5627077"/>
              <a:gd name="connsiteY2" fmla="*/ 422770 h 1731066"/>
              <a:gd name="connsiteX3" fmla="*/ 386861 w 5627077"/>
              <a:gd name="connsiteY3" fmla="*/ 1161324 h 1731066"/>
              <a:gd name="connsiteX4" fmla="*/ 0 w 5627077"/>
              <a:gd name="connsiteY4" fmla="*/ 1724032 h 17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7077" h="1731066">
                <a:moveTo>
                  <a:pt x="5627077" y="1731066"/>
                </a:moveTo>
                <a:cubicBezTo>
                  <a:pt x="5573150" y="1006579"/>
                  <a:pt x="5519224" y="282093"/>
                  <a:pt x="4951827" y="64044"/>
                </a:cubicBezTo>
                <a:cubicBezTo>
                  <a:pt x="4384430" y="-154005"/>
                  <a:pt x="2983523" y="239890"/>
                  <a:pt x="2222695" y="422770"/>
                </a:cubicBezTo>
                <a:cubicBezTo>
                  <a:pt x="1461867" y="605650"/>
                  <a:pt x="757310" y="944447"/>
                  <a:pt x="386861" y="1161324"/>
                </a:cubicBezTo>
                <a:cubicBezTo>
                  <a:pt x="16412" y="1378201"/>
                  <a:pt x="8206" y="1551116"/>
                  <a:pt x="0" y="1724032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reeform 8"/>
          <p:cNvSpPr/>
          <p:nvPr/>
        </p:nvSpPr>
        <p:spPr>
          <a:xfrm>
            <a:off x="2897945" y="1990578"/>
            <a:ext cx="6829864" cy="2022318"/>
          </a:xfrm>
          <a:custGeom>
            <a:avLst/>
            <a:gdLst>
              <a:gd name="connsiteX0" fmla="*/ 0 w 6829864"/>
              <a:gd name="connsiteY0" fmla="*/ 0 h 2022318"/>
              <a:gd name="connsiteX1" fmla="*/ 2827606 w 6829864"/>
              <a:gd name="connsiteY1" fmla="*/ 1828800 h 2022318"/>
              <a:gd name="connsiteX2" fmla="*/ 6077243 w 6829864"/>
              <a:gd name="connsiteY2" fmla="*/ 1765496 h 2022318"/>
              <a:gd name="connsiteX3" fmla="*/ 6829864 w 6829864"/>
              <a:gd name="connsiteY3" fmla="*/ 28136 h 202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9864" h="2022318">
                <a:moveTo>
                  <a:pt x="0" y="0"/>
                </a:moveTo>
                <a:cubicBezTo>
                  <a:pt x="907366" y="767275"/>
                  <a:pt x="1814732" y="1534551"/>
                  <a:pt x="2827606" y="1828800"/>
                </a:cubicBezTo>
                <a:cubicBezTo>
                  <a:pt x="3840480" y="2123049"/>
                  <a:pt x="5410200" y="2065607"/>
                  <a:pt x="6077243" y="1765496"/>
                </a:cubicBezTo>
                <a:cubicBezTo>
                  <a:pt x="6744286" y="1465385"/>
                  <a:pt x="6787075" y="746760"/>
                  <a:pt x="6829864" y="28136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Freeform 14"/>
          <p:cNvSpPr/>
          <p:nvPr/>
        </p:nvSpPr>
        <p:spPr>
          <a:xfrm>
            <a:off x="3615397" y="1990578"/>
            <a:ext cx="3256671" cy="1434906"/>
          </a:xfrm>
          <a:custGeom>
            <a:avLst/>
            <a:gdLst>
              <a:gd name="connsiteX0" fmla="*/ 0 w 3256671"/>
              <a:gd name="connsiteY0" fmla="*/ 7034 h 1434906"/>
              <a:gd name="connsiteX1" fmla="*/ 2335237 w 3256671"/>
              <a:gd name="connsiteY1" fmla="*/ 1434905 h 1434906"/>
              <a:gd name="connsiteX2" fmla="*/ 3256671 w 3256671"/>
              <a:gd name="connsiteY2" fmla="*/ 0 h 14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6671" h="1434906">
                <a:moveTo>
                  <a:pt x="0" y="7034"/>
                </a:moveTo>
                <a:cubicBezTo>
                  <a:pt x="896229" y="721555"/>
                  <a:pt x="1792459" y="1436077"/>
                  <a:pt x="2335237" y="1434905"/>
                </a:cubicBezTo>
                <a:cubicBezTo>
                  <a:pt x="2878015" y="1433733"/>
                  <a:pt x="3067343" y="716866"/>
                  <a:pt x="3256671" y="0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054851" y="37629"/>
            <a:ext cx="2038657" cy="706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day  #3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08638" y="2382412"/>
            <a:ext cx="3317622" cy="3566868"/>
            <a:chOff x="4624805" y="3256348"/>
            <a:chExt cx="3317622" cy="3566868"/>
          </a:xfrm>
        </p:grpSpPr>
        <p:sp>
          <p:nvSpPr>
            <p:cNvPr id="19" name="Oval 18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19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648998" y="2382412"/>
            <a:ext cx="3317622" cy="3566868"/>
            <a:chOff x="4624805" y="3256348"/>
            <a:chExt cx="3317622" cy="3566868"/>
          </a:xfrm>
        </p:grpSpPr>
        <p:sp>
          <p:nvSpPr>
            <p:cNvPr id="30" name="Oval 29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35" name="Straight Arrow Connector 34"/>
            <p:cNvCxnSpPr>
              <a:stCxn id="30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889358" y="2382412"/>
            <a:ext cx="3317622" cy="3566868"/>
            <a:chOff x="4624805" y="3256348"/>
            <a:chExt cx="3317622" cy="3566868"/>
          </a:xfrm>
        </p:grpSpPr>
        <p:sp>
          <p:nvSpPr>
            <p:cNvPr id="40" name="Oval 39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45" name="Straight Arrow Connector 44"/>
            <p:cNvCxnSpPr>
              <a:stCxn id="40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4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755" y="836712"/>
            <a:ext cx="2902753" cy="706090"/>
          </a:xfrm>
        </p:spPr>
        <p:txBody>
          <a:bodyPr>
            <a:normAutofit fontScale="90000"/>
          </a:bodyPr>
          <a:lstStyle/>
          <a:p>
            <a:r>
              <a:rPr lang="en-US" strike="sngStrike" dirty="0">
                <a:solidFill>
                  <a:srgbClr val="FF0000"/>
                </a:solidFill>
                <a:latin typeface="Segoe WP Light" panose="020B0502040204020203" pitchFamily="34" charset="0"/>
                <a:cs typeface="Segoe WP Light" panose="020B0502040204020203" pitchFamily="34" charset="0"/>
              </a:rPr>
              <a:t>modular</a:t>
            </a:r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590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485900" y="1988840"/>
            <a:ext cx="13805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customer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626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726296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057" y="1988840"/>
            <a:ext cx="119160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product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6620" y="1988840"/>
            <a:ext cx="3096344" cy="43204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966656" y="5963348"/>
            <a:ext cx="298782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0920" y="1988840"/>
            <a:ext cx="88222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Segoe WP Light" panose="020B0502040204020203" pitchFamily="34" charset="0"/>
                <a:cs typeface="Segoe WP Light" panose="020B0502040204020203" pitchFamily="34" charset="0"/>
              </a:rPr>
              <a:t>order</a:t>
            </a:r>
            <a:endParaRPr lang="el-GR" sz="24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2934" y="5963348"/>
            <a:ext cx="2987822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component (</a:t>
            </a:r>
            <a:r>
              <a:rPr lang="en-US" sz="2000" dirty="0" err="1">
                <a:latin typeface="Segoe WP Light" panose="020B0502040204020203" pitchFamily="34" charset="0"/>
                <a:cs typeface="Segoe WP Light" panose="020B0502040204020203" pitchFamily="34" charset="0"/>
              </a:rPr>
              <a:t>c#</a:t>
            </a:r>
            <a:r>
              <a:rPr lang="en-US" sz="2000" dirty="0">
                <a:latin typeface="Segoe WP Light" panose="020B0502040204020203" pitchFamily="34" charset="0"/>
                <a:cs typeface="Segoe WP Light" panose="020B0502040204020203" pitchFamily="34" charset="0"/>
              </a:rPr>
              <a:t> project)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Segoe WP Light" panose="020B0502040204020203" pitchFamily="34" charset="0"/>
              <a:cs typeface="Segoe WP Light" panose="020B0502040204020203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91311" y="486616"/>
            <a:ext cx="2820572" cy="1489895"/>
          </a:xfrm>
          <a:custGeom>
            <a:avLst/>
            <a:gdLst>
              <a:gd name="connsiteX0" fmla="*/ 2820572 w 2820572"/>
              <a:gd name="connsiteY0" fmla="*/ 1489895 h 1489895"/>
              <a:gd name="connsiteX1" fmla="*/ 1969477 w 2820572"/>
              <a:gd name="connsiteY1" fmla="*/ 40922 h 1489895"/>
              <a:gd name="connsiteX2" fmla="*/ 450166 w 2820572"/>
              <a:gd name="connsiteY2" fmla="*/ 491089 h 1489895"/>
              <a:gd name="connsiteX3" fmla="*/ 0 w 2820572"/>
              <a:gd name="connsiteY3" fmla="*/ 1461759 h 148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572" h="1489895">
                <a:moveTo>
                  <a:pt x="2820572" y="1489895"/>
                </a:moveTo>
                <a:cubicBezTo>
                  <a:pt x="2592558" y="848642"/>
                  <a:pt x="2364545" y="207390"/>
                  <a:pt x="1969477" y="40922"/>
                </a:cubicBezTo>
                <a:cubicBezTo>
                  <a:pt x="1574409" y="-125546"/>
                  <a:pt x="778412" y="254283"/>
                  <a:pt x="450166" y="491089"/>
                </a:cubicBezTo>
                <a:cubicBezTo>
                  <a:pt x="121920" y="727895"/>
                  <a:pt x="80889" y="1304670"/>
                  <a:pt x="0" y="1461759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Freeform 4"/>
          <p:cNvSpPr/>
          <p:nvPr/>
        </p:nvSpPr>
        <p:spPr>
          <a:xfrm>
            <a:off x="3397348" y="245445"/>
            <a:ext cx="5627077" cy="1731066"/>
          </a:xfrm>
          <a:custGeom>
            <a:avLst/>
            <a:gdLst>
              <a:gd name="connsiteX0" fmla="*/ 5627077 w 5627077"/>
              <a:gd name="connsiteY0" fmla="*/ 1731066 h 1731066"/>
              <a:gd name="connsiteX1" fmla="*/ 4951827 w 5627077"/>
              <a:gd name="connsiteY1" fmla="*/ 64044 h 1731066"/>
              <a:gd name="connsiteX2" fmla="*/ 2222695 w 5627077"/>
              <a:gd name="connsiteY2" fmla="*/ 422770 h 1731066"/>
              <a:gd name="connsiteX3" fmla="*/ 386861 w 5627077"/>
              <a:gd name="connsiteY3" fmla="*/ 1161324 h 1731066"/>
              <a:gd name="connsiteX4" fmla="*/ 0 w 5627077"/>
              <a:gd name="connsiteY4" fmla="*/ 1724032 h 17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7077" h="1731066">
                <a:moveTo>
                  <a:pt x="5627077" y="1731066"/>
                </a:moveTo>
                <a:cubicBezTo>
                  <a:pt x="5573150" y="1006579"/>
                  <a:pt x="5519224" y="282093"/>
                  <a:pt x="4951827" y="64044"/>
                </a:cubicBezTo>
                <a:cubicBezTo>
                  <a:pt x="4384430" y="-154005"/>
                  <a:pt x="2983523" y="239890"/>
                  <a:pt x="2222695" y="422770"/>
                </a:cubicBezTo>
                <a:cubicBezTo>
                  <a:pt x="1461867" y="605650"/>
                  <a:pt x="757310" y="944447"/>
                  <a:pt x="386861" y="1161324"/>
                </a:cubicBezTo>
                <a:cubicBezTo>
                  <a:pt x="16412" y="1378201"/>
                  <a:pt x="8206" y="1551116"/>
                  <a:pt x="0" y="1724032"/>
                </a:cubicBezTo>
              </a:path>
            </a:pathLst>
          </a:custGeom>
          <a:noFill/>
          <a:ln>
            <a:solidFill>
              <a:srgbClr val="00B050"/>
            </a:solidFill>
            <a:prstDash val="lgDash"/>
            <a:miter lim="800000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1485900" y="1988840"/>
            <a:ext cx="9577064" cy="432048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054851" y="37629"/>
            <a:ext cx="2038657" cy="706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Segoe WP Light" panose="020B0502040204020203" pitchFamily="34" charset="0"/>
                <a:cs typeface="Segoe WP Light" panose="020B0502040204020203" pitchFamily="34" charset="0"/>
              </a:rPr>
              <a:t>day  #4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08638" y="2382412"/>
            <a:ext cx="3317622" cy="3566868"/>
            <a:chOff x="4624805" y="3256348"/>
            <a:chExt cx="3317622" cy="3566868"/>
          </a:xfrm>
        </p:grpSpPr>
        <p:sp>
          <p:nvSpPr>
            <p:cNvPr id="21" name="Oval 20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21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1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648998" y="2382412"/>
            <a:ext cx="3317622" cy="3566868"/>
            <a:chOff x="4624805" y="3256348"/>
            <a:chExt cx="3317622" cy="3566868"/>
          </a:xfrm>
        </p:grpSpPr>
        <p:sp>
          <p:nvSpPr>
            <p:cNvPr id="32" name="Oval 31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37" name="Straight Arrow Connector 36"/>
            <p:cNvCxnSpPr>
              <a:stCxn id="32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2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889358" y="2382412"/>
            <a:ext cx="3317622" cy="3566868"/>
            <a:chOff x="4624805" y="3256348"/>
            <a:chExt cx="3317622" cy="3566868"/>
          </a:xfrm>
        </p:grpSpPr>
        <p:sp>
          <p:nvSpPr>
            <p:cNvPr id="42" name="Oval 41"/>
            <p:cNvSpPr/>
            <p:nvPr/>
          </p:nvSpPr>
          <p:spPr>
            <a:xfrm>
              <a:off x="4940399" y="3695680"/>
              <a:ext cx="2754137" cy="273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23841" y="3256348"/>
              <a:ext cx="16564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92D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designing</a:t>
              </a:r>
              <a:endParaRPr lang="el-GR" sz="2400" dirty="0">
                <a:solidFill>
                  <a:srgbClr val="92D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92894" y="4973876"/>
              <a:ext cx="1249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building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24805" y="4631940"/>
              <a:ext cx="178004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deployment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02987" y="6398484"/>
              <a:ext cx="116701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B050"/>
                  </a:solidFill>
                  <a:latin typeface="Segoe WP Light" panose="020B0502040204020203" pitchFamily="34" charset="0"/>
                  <a:cs typeface="Segoe WP Light" panose="020B0502040204020203" pitchFamily="34" charset="0"/>
                </a:rPr>
                <a:t>testing</a:t>
              </a:r>
              <a:endParaRPr lang="el-GR" sz="2400" dirty="0">
                <a:solidFill>
                  <a:srgbClr val="00B050"/>
                </a:solidFill>
                <a:latin typeface="Segoe WP Light" panose="020B0502040204020203" pitchFamily="34" charset="0"/>
                <a:cs typeface="Segoe WP Light" panose="020B0502040204020203" pitchFamily="34" charset="0"/>
              </a:endParaRPr>
            </a:p>
          </p:txBody>
        </p:sp>
        <p:cxnSp>
          <p:nvCxnSpPr>
            <p:cNvPr id="47" name="Straight Arrow Connector 46"/>
            <p:cNvCxnSpPr>
              <a:stCxn id="42" idx="6"/>
            </p:cNvCxnSpPr>
            <p:nvPr/>
          </p:nvCxnSpPr>
          <p:spPr>
            <a:xfrm>
              <a:off x="7694536" y="5061103"/>
              <a:ext cx="0" cy="15306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2"/>
            </p:cNvCxnSpPr>
            <p:nvPr/>
          </p:nvCxnSpPr>
          <p:spPr>
            <a:xfrm flipH="1" flipV="1">
              <a:off x="4940398" y="5023715"/>
              <a:ext cx="1" cy="3738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6193004" y="3693097"/>
              <a:ext cx="49741" cy="7137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6544273" y="6398484"/>
              <a:ext cx="54195" cy="13828"/>
            </a:xfrm>
            <a:prstGeom prst="straightConnector1">
              <a:avLst/>
            </a:prstGeom>
            <a:ln w="25400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1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07296CAB1589D4B9DFFEB54081373F6" ma:contentTypeVersion="2" ma:contentTypeDescription="Δημιουργία νέου εγγράφου" ma:contentTypeScope="" ma:versionID="6c88d14b8aec1efb02f34d5704ee2e7e">
  <xsd:schema xmlns:xsd="http://www.w3.org/2001/XMLSchema" xmlns:xs="http://www.w3.org/2001/XMLSchema" xmlns:p="http://schemas.microsoft.com/office/2006/metadata/properties" xmlns:ns2="38625d9d-7032-45ec-a7c4-c457cf28a598" targetNamespace="http://schemas.microsoft.com/office/2006/metadata/properties" ma:root="true" ma:fieldsID="1410c5a74389949cd0e29bc4b7b3f8ac" ns2:_="">
    <xsd:import namespace="38625d9d-7032-45ec-a7c4-c457cf28a5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25d9d-7032-45ec-a7c4-c457cf28a5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Τιμή αναγνωριστικού εγγράφου" ma:description="Η τιμή του αναγνωριστικού εγγράφου που έχει αντιστοιχιστεί σε αυτό το στοιχείο." ma:internalName="_dlc_DocId" ma:readOnly="true">
      <xsd:simpleType>
        <xsd:restriction base="dms:Text"/>
      </xsd:simpleType>
    </xsd:element>
    <xsd:element name="_dlc_DocIdUrl" ma:index="9" nillable="true" ma:displayName="Αναγνωριστικό εγγράφου" ma:description="Μόνιμη σύνδεση σε αυτό το έγγραφο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Κοινή χρήση με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Κοινή χρήση με λεπτομέρειες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625d9d-7032-45ec-a7c4-c457cf28a598">FMKPZZVP4KDZ-1958051237-20560</_dlc_DocId>
    <_dlc_DocIdUrl xmlns="38625d9d-7032-45ec-a7c4-c457cf28a598">
      <Url>https://peoplecert.sharepoint.com/HEPIS/_layouts/15/DocIdRedir.aspx?ID=FMKPZZVP4KDZ-1958051237-20560</Url>
      <Description>FMKPZZVP4KDZ-1958051237-20560</Description>
    </_dlc_DocIdUrl>
  </documentManagement>
</p:properties>
</file>

<file path=customXml/itemProps1.xml><?xml version="1.0" encoding="utf-8"?>
<ds:datastoreItem xmlns:ds="http://schemas.openxmlformats.org/officeDocument/2006/customXml" ds:itemID="{C72701C4-03F0-483B-B955-4B5BCF5C359B}"/>
</file>

<file path=customXml/itemProps2.xml><?xml version="1.0" encoding="utf-8"?>
<ds:datastoreItem xmlns:ds="http://schemas.openxmlformats.org/officeDocument/2006/customXml" ds:itemID="{78243E66-FDCD-4133-9C55-6E173E7BC6DB}"/>
</file>

<file path=customXml/itemProps3.xml><?xml version="1.0" encoding="utf-8"?>
<ds:datastoreItem xmlns:ds="http://schemas.openxmlformats.org/officeDocument/2006/customXml" ds:itemID="{322A7CAC-C146-4E8B-B15F-3BF00F7DE0E5}"/>
</file>

<file path=customXml/itemProps4.xml><?xml version="1.0" encoding="utf-8"?>
<ds:datastoreItem xmlns:ds="http://schemas.openxmlformats.org/officeDocument/2006/customXml" ds:itemID="{527E1200-A555-44EA-92F7-2466445676E3}"/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795</Words>
  <Application>Microsoft Office PowerPoint</Application>
  <PresentationFormat>Custom</PresentationFormat>
  <Paragraphs>340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Consolas</vt:lpstr>
      <vt:lpstr>Corbel</vt:lpstr>
      <vt:lpstr>Segoe WP Light</vt:lpstr>
      <vt:lpstr>Chalkboard 16x9</vt:lpstr>
      <vt:lpstr>PowerPoint Presentation</vt:lpstr>
      <vt:lpstr>i-bank functional structure</vt:lpstr>
      <vt:lpstr>i-bank code structure</vt:lpstr>
      <vt:lpstr>ALM</vt:lpstr>
      <vt:lpstr>modular design</vt:lpstr>
      <vt:lpstr>modular design</vt:lpstr>
      <vt:lpstr>modular design</vt:lpstr>
      <vt:lpstr>circular reference</vt:lpstr>
      <vt:lpstr>modular design</vt:lpstr>
      <vt:lpstr>modular design</vt:lpstr>
      <vt:lpstr>dependency resolution</vt:lpstr>
      <vt:lpstr>modular design</vt:lpstr>
      <vt:lpstr>component interface</vt:lpstr>
      <vt:lpstr>invalid paths</vt:lpstr>
      <vt:lpstr>valid paths</vt:lpstr>
      <vt:lpstr>modular design</vt:lpstr>
      <vt:lpstr>c# decoupling tools</vt:lpstr>
      <vt:lpstr>type mapping</vt:lpstr>
      <vt:lpstr>dependency propagation</vt:lpstr>
      <vt:lpstr>dependency resolution</vt:lpstr>
      <vt:lpstr>PowerPoint Presentation</vt:lpstr>
      <vt:lpstr>simple injector configuration</vt:lpstr>
      <vt:lpstr>1st upload (Sept 2014)</vt:lpstr>
      <vt:lpstr>1st upload (Sept 2014)</vt:lpstr>
      <vt:lpstr>unit &amp; module guidelines</vt:lpstr>
      <vt:lpstr>module guidelines</vt:lpstr>
      <vt:lpstr>technology &amp;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2016-05-14T18:24:12Z</dcterms:created>
  <dcterms:modified xsi:type="dcterms:W3CDTF">2016-05-18T05:09:43Z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  <property fmtid="{D5CDD505-2E9C-101B-9397-08002B2CF9AE}" pid="3" name="ContentTypeId">
    <vt:lpwstr>0x010100C07296CAB1589D4B9DFFEB54081373F6</vt:lpwstr>
  </property>
  <property fmtid="{D5CDD505-2E9C-101B-9397-08002B2CF9AE}" pid="4" name="_dlc_DocIdItemGuid">
    <vt:lpwstr>d5baa763-abb1-411f-a348-d1520cbf4c60</vt:lpwstr>
  </property>
</Properties>
</file>