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30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  <p:sldMasterId id="2147483695" r:id="rId4"/>
    <p:sldMasterId id="2147483719" r:id="rId5"/>
    <p:sldMasterId id="2147483743" r:id="rId6"/>
  </p:sldMasterIdLst>
  <p:notesMasterIdLst>
    <p:notesMasterId r:id="rId37"/>
  </p:notesMasterIdLst>
  <p:handoutMasterIdLst>
    <p:handoutMasterId r:id="rId38"/>
  </p:handoutMasterIdLst>
  <p:sldIdLst>
    <p:sldId id="324" r:id="rId7"/>
    <p:sldId id="281" r:id="rId8"/>
    <p:sldId id="308" r:id="rId9"/>
    <p:sldId id="307" r:id="rId10"/>
    <p:sldId id="273" r:id="rId11"/>
    <p:sldId id="288" r:id="rId12"/>
    <p:sldId id="310" r:id="rId13"/>
    <p:sldId id="313" r:id="rId14"/>
    <p:sldId id="311" r:id="rId15"/>
    <p:sldId id="257" r:id="rId16"/>
    <p:sldId id="259" r:id="rId17"/>
    <p:sldId id="262" r:id="rId18"/>
    <p:sldId id="271" r:id="rId19"/>
    <p:sldId id="276" r:id="rId20"/>
    <p:sldId id="320" r:id="rId21"/>
    <p:sldId id="278" r:id="rId22"/>
    <p:sldId id="287" r:id="rId23"/>
    <p:sldId id="284" r:id="rId24"/>
    <p:sldId id="286" r:id="rId25"/>
    <p:sldId id="322" r:id="rId26"/>
    <p:sldId id="299" r:id="rId27"/>
    <p:sldId id="293" r:id="rId28"/>
    <p:sldId id="314" r:id="rId29"/>
    <p:sldId id="315" r:id="rId30"/>
    <p:sldId id="289" r:id="rId31"/>
    <p:sldId id="294" r:id="rId32"/>
    <p:sldId id="297" r:id="rId33"/>
    <p:sldId id="321" r:id="rId34"/>
    <p:sldId id="323" r:id="rId35"/>
    <p:sldId id="282" r:id="rId36"/>
  </p:sldIdLst>
  <p:sldSz cx="9144000" cy="6858000" type="screen4x3"/>
  <p:notesSz cx="6805613" cy="99441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4.xml"/><Relationship Id="rId20" Type="http://schemas.openxmlformats.org/officeDocument/2006/relationships/slide" Target="slides/slide14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D4335-30D4-4505-9396-48A0375F743D}" type="doc">
      <dgm:prSet loTypeId="urn:microsoft.com/office/officeart/2005/8/layout/pyramid4" loCatId="pyramid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l-GR"/>
        </a:p>
      </dgm:t>
    </dgm:pt>
    <dgm:pt modelId="{49873DF2-C6DB-4743-A8E5-4D74D3D164AF}">
      <dgm:prSet phldrT="[Text]"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Phase 1</a:t>
          </a: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9CCBA7-CD96-4BC8-882D-58354C0472F8}" type="parTrans" cxnId="{902CEE95-D2C6-491C-9A9D-AF02FA543CF5}">
      <dgm:prSet/>
      <dgm:spPr/>
      <dgm:t>
        <a:bodyPr/>
        <a:lstStyle/>
        <a:p>
          <a:endParaRPr lang="el-GR"/>
        </a:p>
      </dgm:t>
    </dgm:pt>
    <dgm:pt modelId="{1205E851-0FE3-435D-A11F-06FA61412DCB}" type="sibTrans" cxnId="{902CEE95-D2C6-491C-9A9D-AF02FA543CF5}">
      <dgm:prSet/>
      <dgm:spPr/>
      <dgm:t>
        <a:bodyPr/>
        <a:lstStyle/>
        <a:p>
          <a:endParaRPr lang="el-GR"/>
        </a:p>
      </dgm:t>
    </dgm:pt>
    <dgm:pt modelId="{F774FA43-DAFA-448D-8E87-5BF5332B308F}">
      <dgm:prSet phldrT="[Text]"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Phase 2</a:t>
          </a: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4A14AF-8655-4F2D-95CF-E250C639B5F4}" type="parTrans" cxnId="{936FF958-15D3-4161-8145-8E93C2491FA1}">
      <dgm:prSet/>
      <dgm:spPr/>
      <dgm:t>
        <a:bodyPr/>
        <a:lstStyle/>
        <a:p>
          <a:endParaRPr lang="el-GR"/>
        </a:p>
      </dgm:t>
    </dgm:pt>
    <dgm:pt modelId="{927BF1CC-1B65-40E8-AC74-BEDEF23CECFA}" type="sibTrans" cxnId="{936FF958-15D3-4161-8145-8E93C2491FA1}">
      <dgm:prSet/>
      <dgm:spPr/>
      <dgm:t>
        <a:bodyPr/>
        <a:lstStyle/>
        <a:p>
          <a:endParaRPr lang="el-GR"/>
        </a:p>
      </dgm:t>
    </dgm:pt>
    <dgm:pt modelId="{ECDB93E0-487C-449D-B547-EE1BA39C0FCA}">
      <dgm:prSet phldrT="[Text]"/>
      <dgm:spPr/>
      <dgm:t>
        <a:bodyPr/>
        <a:lstStyle/>
        <a:p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Intermediate Phase</a:t>
          </a:r>
          <a:endParaRPr lang="el-G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B91CA9-EB3C-42DD-9644-905E53BDADC4}" type="parTrans" cxnId="{942A9BE0-3DD5-4E43-87A1-7E68D505CBCE}">
      <dgm:prSet/>
      <dgm:spPr/>
      <dgm:t>
        <a:bodyPr/>
        <a:lstStyle/>
        <a:p>
          <a:endParaRPr lang="el-GR"/>
        </a:p>
      </dgm:t>
    </dgm:pt>
    <dgm:pt modelId="{EB8F1956-6855-4ECF-BC85-61581707EA93}" type="sibTrans" cxnId="{942A9BE0-3DD5-4E43-87A1-7E68D505CBCE}">
      <dgm:prSet/>
      <dgm:spPr/>
      <dgm:t>
        <a:bodyPr/>
        <a:lstStyle/>
        <a:p>
          <a:endParaRPr lang="el-GR"/>
        </a:p>
      </dgm:t>
    </dgm:pt>
    <dgm:pt modelId="{C7B4CEF9-762E-46E3-8147-D2E284B18ABD}">
      <dgm:prSet phldrT="[Text]"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  <a:cs typeface="Calibri" panose="020F0502020204030204" pitchFamily="34" charset="0"/>
            </a:rPr>
            <a:t>Phase 3</a:t>
          </a:r>
          <a:endParaRPr lang="el-GR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7FB7E5-6A08-409F-BBD1-1C2688681925}" type="parTrans" cxnId="{DF0A2EFC-95C9-44D9-9E42-B4DA5358ED24}">
      <dgm:prSet/>
      <dgm:spPr/>
      <dgm:t>
        <a:bodyPr/>
        <a:lstStyle/>
        <a:p>
          <a:endParaRPr lang="el-GR"/>
        </a:p>
      </dgm:t>
    </dgm:pt>
    <dgm:pt modelId="{CCF967D1-C6ED-43FB-AE19-43ABEE7BB563}" type="sibTrans" cxnId="{DF0A2EFC-95C9-44D9-9E42-B4DA5358ED24}">
      <dgm:prSet/>
      <dgm:spPr/>
      <dgm:t>
        <a:bodyPr/>
        <a:lstStyle/>
        <a:p>
          <a:endParaRPr lang="el-GR"/>
        </a:p>
      </dgm:t>
    </dgm:pt>
    <dgm:pt modelId="{4A7BB9F2-AA9C-4A27-BC56-AE387AD636F7}" type="pres">
      <dgm:prSet presAssocID="{C24D4335-30D4-4505-9396-48A0375F743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A50A713-B00B-4946-8E9F-9587E0C24C45}" type="pres">
      <dgm:prSet presAssocID="{C24D4335-30D4-4505-9396-48A0375F743D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330EA7-9C18-47BF-A255-C39D0E7E30D5}" type="pres">
      <dgm:prSet presAssocID="{C24D4335-30D4-4505-9396-48A0375F743D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553A7A-8EAF-4171-A314-2A5741BB9655}" type="pres">
      <dgm:prSet presAssocID="{C24D4335-30D4-4505-9396-48A0375F743D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AC669B-9A28-4BD9-A200-0B5AD273D22D}" type="pres">
      <dgm:prSet presAssocID="{C24D4335-30D4-4505-9396-48A0375F743D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561584C-E140-44CC-A474-28543CF7864C}" type="presOf" srcId="{F774FA43-DAFA-448D-8E87-5BF5332B308F}" destId="{26330EA7-9C18-47BF-A255-C39D0E7E30D5}" srcOrd="0" destOrd="0" presId="urn:microsoft.com/office/officeart/2005/8/layout/pyramid4"/>
    <dgm:cxn modelId="{D0303920-1820-487B-8D2F-CF1239B76E8D}" type="presOf" srcId="{ECDB93E0-487C-449D-B547-EE1BA39C0FCA}" destId="{D6553A7A-8EAF-4171-A314-2A5741BB9655}" srcOrd="0" destOrd="0" presId="urn:microsoft.com/office/officeart/2005/8/layout/pyramid4"/>
    <dgm:cxn modelId="{DF0A2EFC-95C9-44D9-9E42-B4DA5358ED24}" srcId="{C24D4335-30D4-4505-9396-48A0375F743D}" destId="{C7B4CEF9-762E-46E3-8147-D2E284B18ABD}" srcOrd="3" destOrd="0" parTransId="{577FB7E5-6A08-409F-BBD1-1C2688681925}" sibTransId="{CCF967D1-C6ED-43FB-AE19-43ABEE7BB563}"/>
    <dgm:cxn modelId="{936FF958-15D3-4161-8145-8E93C2491FA1}" srcId="{C24D4335-30D4-4505-9396-48A0375F743D}" destId="{F774FA43-DAFA-448D-8E87-5BF5332B308F}" srcOrd="1" destOrd="0" parTransId="{8D4A14AF-8655-4F2D-95CF-E250C639B5F4}" sibTransId="{927BF1CC-1B65-40E8-AC74-BEDEF23CECFA}"/>
    <dgm:cxn modelId="{942A9BE0-3DD5-4E43-87A1-7E68D505CBCE}" srcId="{C24D4335-30D4-4505-9396-48A0375F743D}" destId="{ECDB93E0-487C-449D-B547-EE1BA39C0FCA}" srcOrd="2" destOrd="0" parTransId="{46B91CA9-EB3C-42DD-9644-905E53BDADC4}" sibTransId="{EB8F1956-6855-4ECF-BC85-61581707EA93}"/>
    <dgm:cxn modelId="{6DE42AA9-6456-4F37-AB7C-B0053F6E0314}" type="presOf" srcId="{49873DF2-C6DB-4743-A8E5-4D74D3D164AF}" destId="{7A50A713-B00B-4946-8E9F-9587E0C24C45}" srcOrd="0" destOrd="0" presId="urn:microsoft.com/office/officeart/2005/8/layout/pyramid4"/>
    <dgm:cxn modelId="{902CEE95-D2C6-491C-9A9D-AF02FA543CF5}" srcId="{C24D4335-30D4-4505-9396-48A0375F743D}" destId="{49873DF2-C6DB-4743-A8E5-4D74D3D164AF}" srcOrd="0" destOrd="0" parTransId="{5B9CCBA7-CD96-4BC8-882D-58354C0472F8}" sibTransId="{1205E851-0FE3-435D-A11F-06FA61412DCB}"/>
    <dgm:cxn modelId="{FED23C8E-407B-41A1-85F6-84284B7020F7}" type="presOf" srcId="{C24D4335-30D4-4505-9396-48A0375F743D}" destId="{4A7BB9F2-AA9C-4A27-BC56-AE387AD636F7}" srcOrd="0" destOrd="0" presId="urn:microsoft.com/office/officeart/2005/8/layout/pyramid4"/>
    <dgm:cxn modelId="{059A5D69-6AA3-4C37-872B-98BFDE7BC115}" type="presOf" srcId="{C7B4CEF9-762E-46E3-8147-D2E284B18ABD}" destId="{AEAC669B-9A28-4BD9-A200-0B5AD273D22D}" srcOrd="0" destOrd="0" presId="urn:microsoft.com/office/officeart/2005/8/layout/pyramid4"/>
    <dgm:cxn modelId="{23CB52FF-6CC9-451B-829B-3623E9214C50}" type="presParOf" srcId="{4A7BB9F2-AA9C-4A27-BC56-AE387AD636F7}" destId="{7A50A713-B00B-4946-8E9F-9587E0C24C45}" srcOrd="0" destOrd="0" presId="urn:microsoft.com/office/officeart/2005/8/layout/pyramid4"/>
    <dgm:cxn modelId="{F845D442-8348-4240-BD9B-13026C382BA1}" type="presParOf" srcId="{4A7BB9F2-AA9C-4A27-BC56-AE387AD636F7}" destId="{26330EA7-9C18-47BF-A255-C39D0E7E30D5}" srcOrd="1" destOrd="0" presId="urn:microsoft.com/office/officeart/2005/8/layout/pyramid4"/>
    <dgm:cxn modelId="{99538F3C-AE02-448F-9181-96985F993871}" type="presParOf" srcId="{4A7BB9F2-AA9C-4A27-BC56-AE387AD636F7}" destId="{D6553A7A-8EAF-4171-A314-2A5741BB9655}" srcOrd="2" destOrd="0" presId="urn:microsoft.com/office/officeart/2005/8/layout/pyramid4"/>
    <dgm:cxn modelId="{836404C1-EC3A-4722-9BD7-07C803E07CBE}" type="presParOf" srcId="{4A7BB9F2-AA9C-4A27-BC56-AE387AD636F7}" destId="{AEAC669B-9A28-4BD9-A200-0B5AD273D22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0A713-B00B-4946-8E9F-9587E0C24C45}">
      <dsp:nvSpPr>
        <dsp:cNvPr id="0" name=""/>
        <dsp:cNvSpPr/>
      </dsp:nvSpPr>
      <dsp:spPr>
        <a:xfrm>
          <a:off x="2990459" y="0"/>
          <a:ext cx="2248681" cy="2248681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Phase 1</a:t>
          </a: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2629" y="1124341"/>
        <a:ext cx="1124341" cy="1124340"/>
      </dsp:txXfrm>
    </dsp:sp>
    <dsp:sp modelId="{26330EA7-9C18-47BF-A255-C39D0E7E30D5}">
      <dsp:nvSpPr>
        <dsp:cNvPr id="0" name=""/>
        <dsp:cNvSpPr/>
      </dsp:nvSpPr>
      <dsp:spPr>
        <a:xfrm>
          <a:off x="1866118" y="2248681"/>
          <a:ext cx="2248681" cy="2248681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Phase 2</a:t>
          </a: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28288" y="3373022"/>
        <a:ext cx="1124341" cy="1124340"/>
      </dsp:txXfrm>
    </dsp:sp>
    <dsp:sp modelId="{D6553A7A-8EAF-4171-A314-2A5741BB9655}">
      <dsp:nvSpPr>
        <dsp:cNvPr id="0" name=""/>
        <dsp:cNvSpPr/>
      </dsp:nvSpPr>
      <dsp:spPr>
        <a:xfrm rot="10800000">
          <a:off x="2990459" y="2248681"/>
          <a:ext cx="2248681" cy="2248681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32532"/>
                <a:lumOff val="527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32532"/>
                <a:lumOff val="527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32532"/>
                <a:lumOff val="527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Intermediate Phase</a:t>
          </a:r>
          <a:endParaRPr lang="el-G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552629" y="2248681"/>
        <a:ext cx="1124341" cy="1124340"/>
      </dsp:txXfrm>
    </dsp:sp>
    <dsp:sp modelId="{AEAC669B-9A28-4BD9-A200-0B5AD273D22D}">
      <dsp:nvSpPr>
        <dsp:cNvPr id="0" name=""/>
        <dsp:cNvSpPr/>
      </dsp:nvSpPr>
      <dsp:spPr>
        <a:xfrm>
          <a:off x="4114800" y="2248681"/>
          <a:ext cx="2248681" cy="2248681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6266"/>
                <a:lumOff val="2638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6266"/>
                <a:lumOff val="2638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6266"/>
                <a:lumOff val="26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Phase 3</a:t>
          </a:r>
          <a:endParaRPr lang="el-GR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76970" y="3373022"/>
        <a:ext cx="1124341" cy="112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Move="1" noResize="1"/>
          </p:cNvSpPr>
          <p:nvPr/>
        </p:nvSpPr>
        <p:spPr bwMode="auto">
          <a:xfrm>
            <a:off x="0" y="0"/>
            <a:ext cx="6805613" cy="9944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2" tIns="45441" rIns="90882" bIns="45441" anchor="ctr" anchorCtr="1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l-GR" altLang="el-GR" sz="2000" b="1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2949313" cy="49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9" tIns="45805" rIns="91609" bIns="45805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23361" algn="l"/>
                <a:tab pos="1846722" algn="l"/>
                <a:tab pos="2770082" algn="l"/>
                <a:tab pos="3693444" algn="l"/>
                <a:tab pos="4616806" algn="l"/>
                <a:tab pos="5540166" algn="l"/>
                <a:tab pos="6463527" algn="l"/>
                <a:tab pos="7386889" algn="l"/>
                <a:tab pos="8310250" algn="l"/>
                <a:tab pos="9233611" algn="l"/>
                <a:tab pos="10156972" algn="l"/>
              </a:tabLst>
              <a:defRPr sz="2000" b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1"/>
          </p:nvPr>
        </p:nvSpPr>
        <p:spPr>
          <a:xfrm>
            <a:off x="3854693" y="1"/>
            <a:ext cx="2949313" cy="49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9" tIns="45805" rIns="91609" bIns="45805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23361" algn="l"/>
                <a:tab pos="1846722" algn="l"/>
                <a:tab pos="2770082" algn="l"/>
                <a:tab pos="3693444" algn="l"/>
                <a:tab pos="4616806" algn="l"/>
                <a:tab pos="5540166" algn="l"/>
                <a:tab pos="6463527" algn="l"/>
                <a:tab pos="7386889" algn="l"/>
                <a:tab pos="8310250" algn="l"/>
                <a:tab pos="9233611" algn="l"/>
                <a:tab pos="10156972" algn="l"/>
              </a:tabLst>
              <a:defRPr sz="2000" b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2"/>
          </p:nvPr>
        </p:nvSpPr>
        <p:spPr>
          <a:xfrm>
            <a:off x="1" y="9444976"/>
            <a:ext cx="2949313" cy="49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9" tIns="45805" rIns="91609" bIns="45805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23361" algn="l"/>
                <a:tab pos="1846722" algn="l"/>
                <a:tab pos="2770082" algn="l"/>
                <a:tab pos="3693444" algn="l"/>
                <a:tab pos="4616806" algn="l"/>
                <a:tab pos="5540166" algn="l"/>
                <a:tab pos="6463527" algn="l"/>
                <a:tab pos="7386889" algn="l"/>
                <a:tab pos="8310250" algn="l"/>
                <a:tab pos="9233611" algn="l"/>
                <a:tab pos="10156972" algn="l"/>
              </a:tabLst>
              <a:defRPr sz="2000" b="1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3"/>
          </p:nvPr>
        </p:nvSpPr>
        <p:spPr>
          <a:xfrm>
            <a:off x="3854693" y="9444976"/>
            <a:ext cx="2949313" cy="49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9" tIns="45805" rIns="91609" bIns="45805" anchor="b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23361" algn="l"/>
                <a:tab pos="1846722" algn="l"/>
                <a:tab pos="2770082" algn="l"/>
                <a:tab pos="3693444" algn="l"/>
                <a:tab pos="4616806" algn="l"/>
                <a:tab pos="5540166" algn="l"/>
                <a:tab pos="6463527" algn="l"/>
                <a:tab pos="7386889" algn="l"/>
                <a:tab pos="8310250" algn="l"/>
                <a:tab pos="9233611" algn="l"/>
                <a:tab pos="10156972" algn="l"/>
              </a:tabLst>
              <a:defRPr sz="12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/>
            </a:pPr>
            <a:fld id="{7C04DF0C-4FA8-4AD0-B1BB-774C2B414B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05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Move="1" noResize="1"/>
          </p:cNvSpPr>
          <p:nvPr/>
        </p:nvSpPr>
        <p:spPr bwMode="auto">
          <a:xfrm>
            <a:off x="0" y="0"/>
            <a:ext cx="6805613" cy="9944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2" tIns="45441" rIns="90882" bIns="45441" anchor="ctr" anchorCtr="1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l-GR" altLang="el-GR" sz="2000" b="1" smtClean="0">
              <a:solidFill>
                <a:srgbClr val="000000"/>
              </a:solidFill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1" y="1"/>
            <a:ext cx="2949313" cy="49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9" tIns="45805" rIns="91609" bIns="45805" anchor="t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23361" algn="l"/>
                <a:tab pos="1846722" algn="l"/>
                <a:tab pos="2770082" algn="l"/>
                <a:tab pos="3693444" algn="l"/>
                <a:tab pos="4616806" algn="l"/>
                <a:tab pos="5540166" algn="l"/>
                <a:tab pos="6463527" algn="l"/>
                <a:tab pos="7386889" algn="l"/>
                <a:tab pos="8310250" algn="l"/>
                <a:tab pos="9233611" algn="l"/>
                <a:tab pos="10156972" algn="l"/>
              </a:tabLst>
              <a:defRPr lang="el-GR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54693" y="1"/>
            <a:ext cx="2949313" cy="49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9" tIns="45805" rIns="91609" bIns="45805" anchor="t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23361" algn="l"/>
                <a:tab pos="1846722" algn="l"/>
                <a:tab pos="2770082" algn="l"/>
                <a:tab pos="3693444" algn="l"/>
                <a:tab pos="4616806" algn="l"/>
                <a:tab pos="5540166" algn="l"/>
                <a:tab pos="6463527" algn="l"/>
                <a:tab pos="7386889" algn="l"/>
                <a:tab pos="8310250" algn="l"/>
                <a:tab pos="9233611" algn="l"/>
                <a:tab pos="10156972" algn="l"/>
              </a:tabLst>
              <a:defRPr lang="el-GR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8677" name="Slide Image Placeholder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7713"/>
            <a:ext cx="49688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8" name="Notes Placeholder 5"/>
          <p:cNvSpPr txBox="1">
            <a:spLocks noGrp="1"/>
          </p:cNvSpPr>
          <p:nvPr>
            <p:ph type="body" sz="quarter" idx="3"/>
          </p:nvPr>
        </p:nvSpPr>
        <p:spPr bwMode="auto">
          <a:xfrm>
            <a:off x="680241" y="4724088"/>
            <a:ext cx="5445134" cy="44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smtClean="0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1" y="9444976"/>
            <a:ext cx="2949313" cy="49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9" tIns="45805" rIns="91609" bIns="45805" anchor="b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23361" algn="l"/>
                <a:tab pos="1846722" algn="l"/>
                <a:tab pos="2770082" algn="l"/>
                <a:tab pos="3693444" algn="l"/>
                <a:tab pos="4616806" algn="l"/>
                <a:tab pos="5540166" algn="l"/>
                <a:tab pos="6463527" algn="l"/>
                <a:tab pos="7386889" algn="l"/>
                <a:tab pos="8310250" algn="l"/>
                <a:tab pos="9233611" algn="l"/>
                <a:tab pos="10156972" algn="l"/>
              </a:tabLst>
              <a:defRPr lang="el-GR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54693" y="9444976"/>
            <a:ext cx="2949313" cy="49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9" tIns="45805" rIns="91609" bIns="45805" anchor="b" anchorCtr="0" compatLnSpc="1"/>
          <a:lstStyle>
            <a:lvl1pPr marL="0" marR="0" lvl="0" indent="0" algn="r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23361" algn="l"/>
                <a:tab pos="1846722" algn="l"/>
                <a:tab pos="2770082" algn="l"/>
                <a:tab pos="3693444" algn="l"/>
                <a:tab pos="4616806" algn="l"/>
                <a:tab pos="5540166" algn="l"/>
                <a:tab pos="6463527" algn="l"/>
                <a:tab pos="7386889" algn="l"/>
                <a:tab pos="8310250" algn="l"/>
                <a:tab pos="9233611" algn="l"/>
                <a:tab pos="10156972" algn="l"/>
              </a:tabLst>
              <a:defRPr lang="el-G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/>
            </a:pPr>
            <a:fld id="{4DEDA390-822F-4A6D-85F2-BF9D02564EF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849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50"/>
      </a:spcBef>
      <a:spcAft>
        <a:spcPct val="0"/>
      </a:spcAft>
      <a:tabLst>
        <a:tab pos="0" algn="l"/>
        <a:tab pos="914400" algn="l"/>
        <a:tab pos="1828800" algn="l"/>
        <a:tab pos="2741613" algn="l"/>
        <a:tab pos="3657600" algn="l"/>
        <a:tab pos="4572000" algn="l"/>
        <a:tab pos="5484813" algn="l"/>
        <a:tab pos="6399213" algn="l"/>
        <a:tab pos="7315200" algn="l"/>
        <a:tab pos="8229600" algn="l"/>
        <a:tab pos="9144000" algn="l"/>
        <a:tab pos="10058400" algn="l"/>
      </a:tabLst>
      <a:defRPr lang="el-GR" sz="1200"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/>
          </p:cNvSpPr>
          <p:nvPr/>
        </p:nvSpPr>
        <p:spPr bwMode="auto">
          <a:xfrm>
            <a:off x="3854693" y="9444976"/>
            <a:ext cx="2949313" cy="497525"/>
          </a:xfrm>
          <a:custGeom>
            <a:avLst/>
            <a:gdLst>
              <a:gd name="T0" fmla="*/ 196233415 w 21600"/>
              <a:gd name="T1" fmla="*/ 0 h 21600"/>
              <a:gd name="T2" fmla="*/ 392466695 w 21600"/>
              <a:gd name="T3" fmla="*/ 5640671 h 21600"/>
              <a:gd name="T4" fmla="*/ 196233415 w 21600"/>
              <a:gd name="T5" fmla="*/ 11281342 h 21600"/>
              <a:gd name="T6" fmla="*/ 0 w 21600"/>
              <a:gd name="T7" fmla="*/ 564067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9" tIns="45805" rIns="91609" bIns="45805" anchor="b"/>
          <a:lstStyle>
            <a:lvl1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3B5F34-635B-41E1-9FF3-C1EBA3E3FA26}" type="slidenum">
              <a:rPr lang="el-GR" altLang="el-GR" b="1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l-GR" altLang="el-GR" b="1">
              <a:cs typeface="Arial" charset="0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8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eaLnBrk="1"/>
            <a:endParaRPr altLang="el-GR" smtClean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4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/>
          </p:cNvSpPr>
          <p:nvPr/>
        </p:nvSpPr>
        <p:spPr bwMode="auto">
          <a:xfrm>
            <a:off x="3854693" y="9444976"/>
            <a:ext cx="2949313" cy="497525"/>
          </a:xfrm>
          <a:custGeom>
            <a:avLst/>
            <a:gdLst>
              <a:gd name="T0" fmla="*/ 196233415 w 21600"/>
              <a:gd name="T1" fmla="*/ 0 h 21600"/>
              <a:gd name="T2" fmla="*/ 392466695 w 21600"/>
              <a:gd name="T3" fmla="*/ 5640671 h 21600"/>
              <a:gd name="T4" fmla="*/ 196233415 w 21600"/>
              <a:gd name="T5" fmla="*/ 11281342 h 21600"/>
              <a:gd name="T6" fmla="*/ 0 w 21600"/>
              <a:gd name="T7" fmla="*/ 564067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9" tIns="45805" rIns="91609" bIns="45805" anchor="b"/>
          <a:lstStyle>
            <a:lvl1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C68A91-1AFF-4B20-B8D3-86BA561D95A0}" type="slidenum">
              <a:rPr lang="el-GR" altLang="el-GR" b="1">
                <a:cs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l-GR" altLang="el-GR" b="1">
              <a:cs typeface="Arial" charset="0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2228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eaLnBrk="1"/>
            <a:endParaRPr altLang="el-GR" smtClean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93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655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50159" indent="-288522" defTabSz="913655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54090" indent="-230818" defTabSz="913655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15726" indent="-230818" defTabSz="913655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77364" indent="-230818" defTabSz="913655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38999" indent="-230818" defTabSz="913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3000636" indent="-230818" defTabSz="913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62271" indent="-230818" defTabSz="913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923908" indent="-230818" defTabSz="913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D46FBC-B6FE-4785-B655-FB997F43029D}" type="slidenum">
              <a:rPr lang="el-GR" altLang="el-GR" sz="1200" b="0">
                <a:solidFill>
                  <a:srgbClr val="000000"/>
                </a:solidFill>
                <a:latin typeface="Arial" charset="0"/>
              </a:rPr>
              <a:pPr eaLnBrk="1" hangingPunct="1"/>
              <a:t>25</a:t>
            </a:fld>
            <a:endParaRPr lang="el-GR" altLang="el-GR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167786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782-65CD-4CC5-B818-540036BFDF46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96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7320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F9356-9CAE-48BF-9341-36FD238B4C4A}" type="slidenum">
              <a:rPr lang="el-GR" altLang="el-GR">
                <a:solidFill>
                  <a:prstClr val="black"/>
                </a:solidFill>
              </a:rPr>
              <a:pPr/>
              <a:t>8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447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68611" cy="5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5" rIns="91232" bIns="45615"/>
          <a:lstStyle>
            <a:lvl1pPr defTabSz="901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6600" indent="-284163" defTabSz="901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1888" indent="-227013" defTabSz="901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4325" indent="-225425" defTabSz="901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8350" indent="-227013" defTabSz="901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55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27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99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71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l-GR" sz="1200" b="1">
                <a:solidFill>
                  <a:prstClr val="black"/>
                </a:solidFill>
                <a:cs typeface="+mn-cs"/>
              </a:rPr>
              <a:t>Lisbon</a:t>
            </a:r>
          </a:p>
        </p:txBody>
      </p:sp>
      <p:sp>
        <p:nvSpPr>
          <p:cNvPr id="244739" name="Rectangle 3"/>
          <p:cNvSpPr txBox="1">
            <a:spLocks noGrp="1" noChangeArrowheads="1"/>
          </p:cNvSpPr>
          <p:nvPr/>
        </p:nvSpPr>
        <p:spPr bwMode="auto">
          <a:xfrm>
            <a:off x="3827353" y="0"/>
            <a:ext cx="2967003" cy="5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5" rIns="91232" bIns="45615"/>
          <a:lstStyle>
            <a:lvl1pPr defTabSz="901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6600" indent="-284163" defTabSz="901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1888" indent="-227013" defTabSz="901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4325" indent="-225425" defTabSz="901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8350" indent="-227013" defTabSz="901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55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27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99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71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altLang="el-GR" sz="1200" b="1">
                <a:solidFill>
                  <a:prstClr val="black"/>
                </a:solidFill>
                <a:cs typeface="+mn-cs"/>
              </a:rPr>
              <a:t>24</a:t>
            </a:r>
            <a:r>
              <a:rPr lang="en-GB" altLang="el-GR" sz="1200" b="1" baseline="30000">
                <a:solidFill>
                  <a:prstClr val="black"/>
                </a:solidFill>
                <a:cs typeface="+mn-cs"/>
              </a:rPr>
              <a:t>th</a:t>
            </a:r>
            <a:r>
              <a:rPr lang="en-GB" altLang="el-GR" sz="1200" b="1">
                <a:solidFill>
                  <a:prstClr val="black"/>
                </a:solidFill>
                <a:cs typeface="+mn-cs"/>
              </a:rPr>
              <a:t> June 2002</a:t>
            </a:r>
          </a:p>
        </p:txBody>
      </p:sp>
      <p:sp>
        <p:nvSpPr>
          <p:cNvPr id="244740" name="pg num"/>
          <p:cNvSpPr txBox="1">
            <a:spLocks noGrp="1" noChangeArrowheads="1"/>
          </p:cNvSpPr>
          <p:nvPr/>
        </p:nvSpPr>
        <p:spPr bwMode="auto">
          <a:xfrm>
            <a:off x="3827353" y="9670542"/>
            <a:ext cx="2967003" cy="27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5" rIns="91232" bIns="45615" anchor="b">
            <a:spAutoFit/>
          </a:bodyPr>
          <a:lstStyle>
            <a:lvl1pPr defTabSz="901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6600" indent="-284163" defTabSz="901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1888" indent="-227013" defTabSz="9017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4325" indent="-225425" defTabSz="9017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8350" indent="-227013" defTabSz="9017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55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27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99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7150" indent="-227013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15489368-CF39-47CE-8B9A-87F40622920A}" type="slidenum">
              <a:rPr lang="en-GB" altLang="el-GR" sz="1200" b="1">
                <a:solidFill>
                  <a:prstClr val="black"/>
                </a:solidFill>
                <a:cs typeface="+mn-cs"/>
              </a:rPr>
              <a:pPr algn="r"/>
              <a:t>8</a:t>
            </a:fld>
            <a:endParaRPr lang="en-GB" altLang="el-GR" sz="1200" b="1">
              <a:solidFill>
                <a:prstClr val="black"/>
              </a:solidFill>
              <a:cs typeface="+mn-cs"/>
            </a:endParaRPr>
          </a:p>
        </p:txBody>
      </p:sp>
      <p:sp>
        <p:nvSpPr>
          <p:cNvPr id="244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6763"/>
            <a:ext cx="4995862" cy="3746500"/>
          </a:xfrm>
          <a:ln/>
        </p:spPr>
      </p:sp>
      <p:sp>
        <p:nvSpPr>
          <p:cNvPr id="244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33" y="4744884"/>
            <a:ext cx="5078480" cy="4434531"/>
          </a:xfrm>
        </p:spPr>
        <p:txBody>
          <a:bodyPr lIns="91135" tIns="45570" rIns="91135" bIns="45570"/>
          <a:lstStyle/>
          <a:p>
            <a:endParaRPr lang="en-GB" altLang="el-GR" b="1"/>
          </a:p>
        </p:txBody>
      </p:sp>
    </p:spTree>
    <p:extLst>
      <p:ext uri="{BB962C8B-B14F-4D97-AF65-F5344CB8AC3E}">
        <p14:creationId xmlns:p14="http://schemas.microsoft.com/office/powerpoint/2010/main" val="176925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8BBE0-1558-44AF-A486-26DD088C384F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329730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68611" cy="53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7" tIns="46057" rIns="92117" bIns="46057"/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l-GR" sz="1200" b="1"/>
              <a:t>Lisbon</a:t>
            </a:r>
          </a:p>
        </p:txBody>
      </p:sp>
      <p:sp>
        <p:nvSpPr>
          <p:cNvPr id="329731" name="Rectangle 3"/>
          <p:cNvSpPr txBox="1">
            <a:spLocks noGrp="1" noChangeArrowheads="1"/>
          </p:cNvSpPr>
          <p:nvPr/>
        </p:nvSpPr>
        <p:spPr bwMode="auto">
          <a:xfrm>
            <a:off x="3827353" y="1"/>
            <a:ext cx="2967003" cy="53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7" tIns="46057" rIns="92117" bIns="46057"/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GB" altLang="el-GR" sz="1200" b="1"/>
              <a:t>24</a:t>
            </a:r>
            <a:r>
              <a:rPr lang="en-GB" altLang="el-GR" sz="1200" b="1" baseline="30000"/>
              <a:t>th</a:t>
            </a:r>
            <a:r>
              <a:rPr lang="en-GB" altLang="el-GR" sz="1200" b="1"/>
              <a:t> June 2002</a:t>
            </a:r>
          </a:p>
        </p:txBody>
      </p:sp>
      <p:sp>
        <p:nvSpPr>
          <p:cNvPr id="329732" name="pg num"/>
          <p:cNvSpPr txBox="1">
            <a:spLocks noGrp="1" noChangeArrowheads="1"/>
          </p:cNvSpPr>
          <p:nvPr/>
        </p:nvSpPr>
        <p:spPr bwMode="auto">
          <a:xfrm>
            <a:off x="3827353" y="9668941"/>
            <a:ext cx="2967003" cy="2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7" tIns="46057" rIns="92117" bIns="46057" anchor="b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0FB5706-A61E-4B39-845A-10630F395861}" type="slidenum">
              <a:rPr lang="en-GB" altLang="el-GR" sz="1200" b="1"/>
              <a:pPr algn="r"/>
              <a:t>9</a:t>
            </a:fld>
            <a:endParaRPr lang="en-GB" altLang="el-GR" sz="1200" b="1"/>
          </a:p>
        </p:txBody>
      </p:sp>
      <p:sp>
        <p:nvSpPr>
          <p:cNvPr id="329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65175"/>
            <a:ext cx="4999038" cy="3748088"/>
          </a:xfrm>
          <a:ln/>
        </p:spPr>
      </p:sp>
      <p:sp>
        <p:nvSpPr>
          <p:cNvPr id="329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33" y="4743285"/>
            <a:ext cx="5076872" cy="4437731"/>
          </a:xfrm>
        </p:spPr>
        <p:txBody>
          <a:bodyPr lIns="92019" tIns="46012" rIns="92019" bIns="46012"/>
          <a:lstStyle/>
          <a:p>
            <a:endParaRPr lang="en-GB" altLang="el-GR" b="1"/>
          </a:p>
        </p:txBody>
      </p:sp>
    </p:spTree>
    <p:extLst>
      <p:ext uri="{BB962C8B-B14F-4D97-AF65-F5344CB8AC3E}">
        <p14:creationId xmlns:p14="http://schemas.microsoft.com/office/powerpoint/2010/main" val="162578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/>
          </p:cNvSpPr>
          <p:nvPr/>
        </p:nvSpPr>
        <p:spPr bwMode="auto">
          <a:xfrm>
            <a:off x="3854693" y="9444976"/>
            <a:ext cx="2949313" cy="497525"/>
          </a:xfrm>
          <a:custGeom>
            <a:avLst/>
            <a:gdLst>
              <a:gd name="T0" fmla="*/ 196233415 w 21600"/>
              <a:gd name="T1" fmla="*/ 0 h 21600"/>
              <a:gd name="T2" fmla="*/ 392466695 w 21600"/>
              <a:gd name="T3" fmla="*/ 5640671 h 21600"/>
              <a:gd name="T4" fmla="*/ 196233415 w 21600"/>
              <a:gd name="T5" fmla="*/ 11281342 h 21600"/>
              <a:gd name="T6" fmla="*/ 0 w 21600"/>
              <a:gd name="T7" fmla="*/ 564067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9" tIns="45805" rIns="91609" bIns="45805" anchor="b"/>
          <a:lstStyle>
            <a:lvl1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AF0345-144F-4247-B1FD-60E99B6C692D}" type="slidenum">
              <a:rPr lang="el-GR" altLang="el-GR" b="1">
                <a:cs typeface="Arial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l-GR" altLang="el-GR" b="1">
              <a:cs typeface="Arial" charset="0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eaLnBrk="1"/>
            <a:endParaRPr altLang="el-GR" smtClean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/>
          </p:cNvSpPr>
          <p:nvPr/>
        </p:nvSpPr>
        <p:spPr bwMode="auto">
          <a:xfrm>
            <a:off x="3854693" y="9444976"/>
            <a:ext cx="2949313" cy="497525"/>
          </a:xfrm>
          <a:custGeom>
            <a:avLst/>
            <a:gdLst>
              <a:gd name="T0" fmla="*/ 196233415 w 21600"/>
              <a:gd name="T1" fmla="*/ 0 h 21600"/>
              <a:gd name="T2" fmla="*/ 392466695 w 21600"/>
              <a:gd name="T3" fmla="*/ 5640671 h 21600"/>
              <a:gd name="T4" fmla="*/ 196233415 w 21600"/>
              <a:gd name="T5" fmla="*/ 11281342 h 21600"/>
              <a:gd name="T6" fmla="*/ 0 w 21600"/>
              <a:gd name="T7" fmla="*/ 564067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9" tIns="45805" rIns="91609" bIns="45805" anchor="b"/>
          <a:lstStyle>
            <a:lvl1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4E66E4-BAD3-4335-BD6A-45B5665FD996}" type="slidenum">
              <a:rPr lang="el-GR" altLang="el-GR" b="1">
                <a:cs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l-GR" altLang="el-GR" b="1">
              <a:cs typeface="Arial" charset="0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2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eaLnBrk="1"/>
            <a:endParaRPr altLang="el-GR" smtClean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13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/>
          </p:cNvSpPr>
          <p:nvPr/>
        </p:nvSpPr>
        <p:spPr bwMode="auto">
          <a:xfrm>
            <a:off x="3854693" y="9444976"/>
            <a:ext cx="2949313" cy="497525"/>
          </a:xfrm>
          <a:custGeom>
            <a:avLst/>
            <a:gdLst>
              <a:gd name="T0" fmla="*/ 196233415 w 21600"/>
              <a:gd name="T1" fmla="*/ 0 h 21600"/>
              <a:gd name="T2" fmla="*/ 392466695 w 21600"/>
              <a:gd name="T3" fmla="*/ 5640671 h 21600"/>
              <a:gd name="T4" fmla="*/ 196233415 w 21600"/>
              <a:gd name="T5" fmla="*/ 11281342 h 21600"/>
              <a:gd name="T6" fmla="*/ 0 w 21600"/>
              <a:gd name="T7" fmla="*/ 564067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9" tIns="45805" rIns="91609" bIns="45805" anchor="b"/>
          <a:lstStyle>
            <a:lvl1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08F62E-40AF-4CF5-844B-ACDB1DA93062}" type="slidenum">
              <a:rPr lang="el-GR" altLang="el-GR" b="1">
                <a:cs typeface="Arial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l-GR" altLang="el-GR" b="1">
              <a:cs typeface="Arial" charset="0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4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eaLnBrk="1"/>
            <a:endParaRPr altLang="el-GR" smtClean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/>
          </p:cNvSpPr>
          <p:nvPr/>
        </p:nvSpPr>
        <p:spPr bwMode="auto">
          <a:xfrm>
            <a:off x="3854693" y="9444976"/>
            <a:ext cx="2949313" cy="497525"/>
          </a:xfrm>
          <a:custGeom>
            <a:avLst/>
            <a:gdLst>
              <a:gd name="T0" fmla="*/ 196233415 w 21600"/>
              <a:gd name="T1" fmla="*/ 0 h 21600"/>
              <a:gd name="T2" fmla="*/ 392466695 w 21600"/>
              <a:gd name="T3" fmla="*/ 5640671 h 21600"/>
              <a:gd name="T4" fmla="*/ 196233415 w 21600"/>
              <a:gd name="T5" fmla="*/ 11281342 h 21600"/>
              <a:gd name="T6" fmla="*/ 0 w 21600"/>
              <a:gd name="T7" fmla="*/ 564067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9" tIns="45805" rIns="91609" bIns="45805" anchor="b"/>
          <a:lstStyle>
            <a:lvl1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34010B-D5C3-45FE-9F25-5B0FD5606F1D}" type="slidenum">
              <a:rPr lang="el-GR" altLang="el-GR" b="1">
                <a:cs typeface="Arial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l-GR" altLang="el-GR" b="1">
              <a:cs typeface="Arial" charset="0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5060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eaLnBrk="1"/>
            <a:endParaRPr altLang="el-GR" smtClean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6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/>
          </p:cNvSpPr>
          <p:nvPr/>
        </p:nvSpPr>
        <p:spPr bwMode="auto">
          <a:xfrm>
            <a:off x="3854693" y="9444976"/>
            <a:ext cx="2949313" cy="497525"/>
          </a:xfrm>
          <a:custGeom>
            <a:avLst/>
            <a:gdLst>
              <a:gd name="T0" fmla="*/ 196233415 w 21600"/>
              <a:gd name="T1" fmla="*/ 0 h 21600"/>
              <a:gd name="T2" fmla="*/ 392466695 w 21600"/>
              <a:gd name="T3" fmla="*/ 5640671 h 21600"/>
              <a:gd name="T4" fmla="*/ 196233415 w 21600"/>
              <a:gd name="T5" fmla="*/ 11281342 h 21600"/>
              <a:gd name="T6" fmla="*/ 0 w 21600"/>
              <a:gd name="T7" fmla="*/ 5640671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9" tIns="45805" rIns="91609" bIns="45805" anchor="b"/>
          <a:lstStyle>
            <a:lvl1pPr eaLnBrk="0" hangingPunct="0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47E9DA-9FB9-4D8A-B1F0-0F78844F22D5}" type="slidenum">
              <a:rPr lang="el-GR" altLang="el-GR" b="1">
                <a:cs typeface="Arial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l-GR" altLang="el-GR" b="1">
              <a:cs typeface="Arial" charset="0"/>
            </a:endParaRPr>
          </a:p>
        </p:txBody>
      </p:sp>
      <p:sp>
        <p:nvSpPr>
          <p:cNvPr id="3" name="Slide Image Placeholder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0180" name="Notes Placeholder 3"/>
          <p:cNvSpPr txBox="1">
            <a:spLocks noGrp="1"/>
          </p:cNvSpPr>
          <p:nvPr>
            <p:ph type="body" sz="quarter" idx="1"/>
          </p:nvPr>
        </p:nvSpPr>
        <p:spPr/>
        <p:txBody>
          <a:bodyPr anchor="ctr"/>
          <a:lstStyle/>
          <a:p>
            <a:pPr eaLnBrk="1"/>
            <a:endParaRPr altLang="el-GR" smtClean="0">
              <a:latin typeface="Arial" charset="0"/>
              <a:ea typeface="Microsoft YaHei" pitchFamily="34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9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719252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61104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79388"/>
            <a:ext cx="2079625" cy="594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9388"/>
            <a:ext cx="6091237" cy="5946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30377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2400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2402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21395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74750"/>
            <a:ext cx="4084637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174750"/>
            <a:ext cx="4086225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10835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8057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78293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302299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19857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798178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37776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33901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79388"/>
            <a:ext cx="2079625" cy="594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79388"/>
            <a:ext cx="6091237" cy="5946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79496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B084-DA52-4447-90FD-847076FB8C03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98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9234-1269-404B-950E-2F2743A0FE60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38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121C-582C-47B2-8A3F-650314C1F9C9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75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C596-7217-44D5-9CBB-47782D9A8AA4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34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210E-AF3C-4693-B10A-BD96422B41B6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FCED-0064-408A-A56A-05959EAE2948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0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A517-7D4D-4D1A-A07D-3A2C267A1450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1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82312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F140-92EC-4AAF-9232-B1EA9B46C57F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89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0B6E-81B1-4D70-8F3B-AC0A305B7DB3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27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D1D4-2A8C-4AC7-91ED-17355105C483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8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46AE-E3BD-4633-9159-FB854BBE53A9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00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179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750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421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452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897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8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74750"/>
            <a:ext cx="4084637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174750"/>
            <a:ext cx="4086225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5383044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77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31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887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758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867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B084-DA52-4447-90FD-847076FB8C03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07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9234-1269-404B-950E-2F2743A0FE60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8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121C-582C-47B2-8A3F-650314C1F9C9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72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C596-7217-44D5-9CBB-47782D9A8AA4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0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210E-AF3C-4693-B10A-BD96422B41B6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6679154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FCED-0064-408A-A56A-05959EAE2948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50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A517-7D4D-4D1A-A07D-3A2C267A1450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581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F140-92EC-4AAF-9232-B1EA9B46C57F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7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0B6E-81B1-4D70-8F3B-AC0A305B7DB3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00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D1D4-2A8C-4AC7-91ED-17355105C483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4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46AE-E3BD-4633-9159-FB854BBE53A9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11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29967-F581-4931-A307-BB3DF48840C6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35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362A-11A4-4F02-963F-848BEF184DCB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27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9E967-D6A6-4D90-92C7-A7AE0E47CB18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42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FE49-A817-4125-8809-C5587D1CDE1D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1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846159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C7E26-E94C-4A22-BFD1-A6828BAADAB4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124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AE0BD-47B1-4BFE-BCB5-0B2A59ECA54D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6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79FB2-9304-4872-9E41-369AE6200B9F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50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2C6E1-D30E-4921-94B6-B16DA7330CF5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09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542EF-91E9-4561-9F64-F267F09E85F1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71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86874-D3D3-42FB-85C8-4DABC79E5791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92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BFBEE-D3F5-4E3F-B69B-430BC54E75BB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40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6C248B-0832-403C-A34D-6FC74FFD01D1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22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CA30A6-B15B-4F41-8114-78AC53F3E285}" type="slidenum">
              <a:rPr lang="el-GR" altLang="el-GR">
                <a:solidFill>
                  <a:srgbClr val="000000"/>
                </a:solidFill>
              </a:rPr>
              <a:pPr/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99232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41633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64289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/>
          <p:cNvSpPr>
            <a:spLocks noChangeShapeType="1"/>
          </p:cNvSpPr>
          <p:nvPr/>
        </p:nvSpPr>
        <p:spPr bwMode="auto">
          <a:xfrm>
            <a:off x="1979613" y="260350"/>
            <a:ext cx="0" cy="504825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l-GR"/>
          </a:p>
        </p:txBody>
      </p:sp>
      <p:sp>
        <p:nvSpPr>
          <p:cNvPr id="1027" name="Line 7"/>
          <p:cNvSpPr>
            <a:spLocks noChangeShapeType="1"/>
          </p:cNvSpPr>
          <p:nvPr/>
        </p:nvSpPr>
        <p:spPr bwMode="auto">
          <a:xfrm>
            <a:off x="1979613" y="260350"/>
            <a:ext cx="0" cy="504825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l-GR"/>
          </a:p>
        </p:txBody>
      </p:sp>
      <p:sp>
        <p:nvSpPr>
          <p:cNvPr id="1028" name="Title Placeholder 3"/>
          <p:cNvSpPr txBox="1">
            <a:spLocks noGrp="1"/>
          </p:cNvSpPr>
          <p:nvPr>
            <p:ph type="title"/>
          </p:nvPr>
        </p:nvSpPr>
        <p:spPr bwMode="auto">
          <a:xfrm>
            <a:off x="2017713" y="179388"/>
            <a:ext cx="6700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endParaRPr lang="el-GR" altLang="el-GR" smtClean="0"/>
          </a:p>
        </p:txBody>
      </p:sp>
      <p:sp>
        <p:nvSpPr>
          <p:cNvPr id="1029" name="Text Placeholder 4"/>
          <p:cNvSpPr txBox="1">
            <a:spLocks noGrp="1"/>
          </p:cNvSpPr>
          <p:nvPr>
            <p:ph type="body" idx="1"/>
          </p:nvPr>
        </p:nvSpPr>
        <p:spPr bwMode="auto">
          <a:xfrm>
            <a:off x="395288" y="1174750"/>
            <a:ext cx="8323262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pic>
        <p:nvPicPr>
          <p:cNvPr id="1030" name="Picture 15" descr="Interamerican-Greece_RG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36538"/>
            <a:ext cx="178911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lang="el-GR" sz="2200" b="1">
          <a:solidFill>
            <a:srgbClr val="CC0000"/>
          </a:solidFill>
          <a:latin typeface="Georgia" pitchFamily="18"/>
          <a:ea typeface="Microsoft YaHei" pitchFamily="2"/>
          <a:cs typeface="Mang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9pPr>
    </p:titleStyle>
    <p:bodyStyle>
      <a:lvl1pPr marL="341313" indent="-341313" algn="l" rtl="0" eaLnBrk="0" fontAlgn="base" hangingPunct="0">
        <a:spcBef>
          <a:spcPts val="800"/>
        </a:spcBef>
        <a:spcAft>
          <a:spcPts val="1200"/>
        </a:spcAft>
        <a:tabLst>
          <a:tab pos="341313" algn="l"/>
          <a:tab pos="912813" algn="l"/>
          <a:tab pos="1827213" algn="l"/>
          <a:tab pos="2741613" algn="l"/>
          <a:tab pos="3656013" algn="l"/>
          <a:tab pos="4570413" algn="l"/>
          <a:tab pos="5484813" algn="l"/>
          <a:tab pos="6399213" algn="l"/>
          <a:tab pos="7313613" algn="l"/>
          <a:tab pos="8228013" algn="l"/>
          <a:tab pos="9142413" algn="l"/>
          <a:tab pos="10056813" algn="l"/>
        </a:tabLst>
        <a:defRPr lang="el-GR" sz="3200">
          <a:solidFill>
            <a:srgbClr val="808080"/>
          </a:solidFill>
          <a:latin typeface="Tahoma" pitchFamily="34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0"/>
          <p:cNvSpPr>
            <a:spLocks noChangeShapeType="1"/>
          </p:cNvSpPr>
          <p:nvPr/>
        </p:nvSpPr>
        <p:spPr bwMode="auto">
          <a:xfrm flipH="1">
            <a:off x="1387475" y="0"/>
            <a:ext cx="15875" cy="3368675"/>
          </a:xfrm>
          <a:prstGeom prst="line">
            <a:avLst/>
          </a:prstGeom>
          <a:noFill/>
          <a:ln w="2232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l-GR"/>
          </a:p>
        </p:txBody>
      </p:sp>
      <p:pic>
        <p:nvPicPr>
          <p:cNvPr id="2051" name="Picture 13" descr="Interamerican-Greece_RG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5381625"/>
            <a:ext cx="37226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3"/>
          <p:cNvSpPr txBox="1">
            <a:spLocks noGrp="1"/>
          </p:cNvSpPr>
          <p:nvPr>
            <p:ph type="title"/>
          </p:nvPr>
        </p:nvSpPr>
        <p:spPr bwMode="auto">
          <a:xfrm>
            <a:off x="2017713" y="179388"/>
            <a:ext cx="6700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endParaRPr lang="el-GR" altLang="el-GR" smtClean="0"/>
          </a:p>
        </p:txBody>
      </p:sp>
      <p:sp>
        <p:nvSpPr>
          <p:cNvPr id="2053" name="Text Placeholder 4"/>
          <p:cNvSpPr txBox="1">
            <a:spLocks noGrp="1"/>
          </p:cNvSpPr>
          <p:nvPr>
            <p:ph type="body" idx="1"/>
          </p:nvPr>
        </p:nvSpPr>
        <p:spPr bwMode="auto">
          <a:xfrm>
            <a:off x="395288" y="1174750"/>
            <a:ext cx="8323262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lang="el-GR" sz="2200" b="1" kern="1200">
          <a:solidFill>
            <a:srgbClr val="CC0000"/>
          </a:solidFill>
          <a:latin typeface="Georgia" pitchFamily="18"/>
          <a:ea typeface="Microsoft YaHei" pitchFamily="2"/>
          <a:cs typeface="Mang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2200" b="1">
          <a:solidFill>
            <a:srgbClr val="CC0000"/>
          </a:solidFill>
          <a:latin typeface="Georgia" pitchFamily="18" charset="0"/>
          <a:ea typeface="Microsoft YaHei" pitchFamily="34" charset="-122"/>
          <a:cs typeface="Mangal" pitchFamily="18" charset="0"/>
        </a:defRPr>
      </a:lvl9pPr>
    </p:titleStyle>
    <p:bodyStyle>
      <a:lvl1pPr marL="341313" indent="-341313" algn="l" rtl="0" eaLnBrk="0" fontAlgn="base" hangingPunct="0">
        <a:spcBef>
          <a:spcPts val="800"/>
        </a:spcBef>
        <a:spcAft>
          <a:spcPts val="1200"/>
        </a:spcAft>
        <a:tabLst>
          <a:tab pos="341313" algn="l"/>
          <a:tab pos="912813" algn="l"/>
          <a:tab pos="1827213" algn="l"/>
          <a:tab pos="2741613" algn="l"/>
          <a:tab pos="3656013" algn="l"/>
          <a:tab pos="4570413" algn="l"/>
          <a:tab pos="5484813" algn="l"/>
          <a:tab pos="6399213" algn="l"/>
          <a:tab pos="7313613" algn="l"/>
          <a:tab pos="8228013" algn="l"/>
          <a:tab pos="9142413" algn="l"/>
          <a:tab pos="10056813" algn="l"/>
        </a:tabLst>
        <a:defRPr lang="el-GR" sz="3200" kern="1200">
          <a:solidFill>
            <a:srgbClr val="808080"/>
          </a:solidFill>
          <a:latin typeface="Tahoma" pitchFamily="34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 pitchFamily="34" charset="-12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4"/>
          <p:cNvSpPr>
            <a:spLocks noChangeShapeType="1"/>
          </p:cNvSpPr>
          <p:nvPr userDrawn="1"/>
        </p:nvSpPr>
        <p:spPr bwMode="auto">
          <a:xfrm>
            <a:off x="2195513" y="141288"/>
            <a:ext cx="0" cy="398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l-GR" sz="3600">
              <a:solidFill>
                <a:srgbClr val="292934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027" name="Picture 19" descr="Interamerican-Greece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1979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DB395452-07C3-42FF-952D-D724F8CFF5BF}" type="slidenum">
              <a:rPr lang="el-GR" altLang="el-GR">
                <a:solidFill>
                  <a:srgbClr val="292934"/>
                </a:solidFill>
                <a:cs typeface="+mn-cs"/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4"/>
          <p:cNvSpPr>
            <a:spLocks noChangeShapeType="1"/>
          </p:cNvSpPr>
          <p:nvPr userDrawn="1"/>
        </p:nvSpPr>
        <p:spPr bwMode="auto">
          <a:xfrm>
            <a:off x="2195513" y="141288"/>
            <a:ext cx="0" cy="398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027" name="Picture 19" descr="Interamerican-Greece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1979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7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4"/>
          <p:cNvSpPr>
            <a:spLocks noChangeShapeType="1"/>
          </p:cNvSpPr>
          <p:nvPr userDrawn="1"/>
        </p:nvSpPr>
        <p:spPr bwMode="auto">
          <a:xfrm>
            <a:off x="2195513" y="141288"/>
            <a:ext cx="0" cy="3984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l-GR" sz="3600">
              <a:solidFill>
                <a:srgbClr val="292934"/>
              </a:solidFill>
              <a:latin typeface="Arial" pitchFamily="34" charset="0"/>
            </a:endParaRPr>
          </a:p>
        </p:txBody>
      </p:sp>
      <p:pic>
        <p:nvPicPr>
          <p:cNvPr id="1027" name="Picture 19" descr="Interamerican-Greece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1979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DB395452-07C3-42FF-952D-D724F8CFF5BF}" type="slidenum">
              <a:rPr lang="el-GR" altLang="el-GR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6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l-GR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C0AAE2-1027-4B49-8215-0CE341FFE1C9}" type="slidenum">
              <a:rPr lang="el-GR" altLang="el-GR">
                <a:solidFill>
                  <a:srgbClr val="000000"/>
                </a:solidFill>
                <a:latin typeface="Arial" pitchFamily="34" charset="0"/>
                <a:cs typeface="+mn-cs"/>
              </a:rPr>
              <a:pPr/>
              <a:t>‹#›</a:t>
            </a:fld>
            <a:endParaRPr lang="el-GR" altLang="el-GR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4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kondrasp@interamerican.g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CEBE6940-042B-4D04-B05D-118B2C899953" descr="2514A347-4345-4769-ABAA-076151AC43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567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What is On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51720" y="21755"/>
            <a:ext cx="2842319" cy="526925"/>
          </a:xfrm>
        </p:spPr>
        <p:txBody>
          <a:bodyPr lIns="91440" tIns="45720" rIns="91440" bIns="45720"/>
          <a:lstStyle/>
          <a:p>
            <a:pPr eaLnBrk="1"/>
            <a:r>
              <a:rPr lang="en-US" altLang="el-G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</a:t>
            </a:r>
            <a:r>
              <a:rPr lang="en-US" altLang="el-GR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altLang="el-G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32325" y="1174750"/>
            <a:ext cx="4086225" cy="5181600"/>
          </a:xfrm>
        </p:spPr>
        <p:txBody>
          <a:bodyPr lIns="91440" tIns="45720" rIns="91440" bIns="45720"/>
          <a:lstStyle/>
          <a:p>
            <a:pPr marL="0" lvl="1" indent="0" eaLnBrk="1">
              <a:spcBef>
                <a:spcPts val="5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20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</a:t>
            </a:r>
            <a:r>
              <a:rPr lang="en-US" altLang="el-GR" sz="1800" b="1" dirty="0" err="1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OnE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is a core 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insurance application that supports general insurance</a:t>
            </a:r>
            <a:b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</a:br>
            <a:endParaRPr lang="en-US" altLang="el-GR" sz="1800" dirty="0" smtClean="0">
              <a:solidFill>
                <a:srgbClr val="000000"/>
              </a:solidFill>
              <a:latin typeface="Tahoma" pitchFamily="34" charset="0"/>
              <a:cs typeface="Mangal" pitchFamily="18" charset="0"/>
            </a:endParaRPr>
          </a:p>
          <a:p>
            <a:pPr marL="0" lvl="1" indent="0" eaLnBrk="1">
              <a:spcBef>
                <a:spcPts val="5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It was 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developed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by </a:t>
            </a:r>
            <a:r>
              <a:rPr lang="en-US" altLang="el-GR" sz="1800" dirty="0" err="1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Interamerican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P&amp;C as a replacement of six legacy applications</a:t>
            </a:r>
            <a:b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</a:br>
            <a:endParaRPr lang="en-US" altLang="el-GR" sz="1800" dirty="0" smtClean="0">
              <a:solidFill>
                <a:srgbClr val="000000"/>
              </a:solidFill>
              <a:latin typeface="Tahoma" pitchFamily="34" charset="0"/>
              <a:cs typeface="Mangal" pitchFamily="18" charset="0"/>
            </a:endParaRPr>
          </a:p>
          <a:p>
            <a:pPr marL="0" lvl="1" indent="0" eaLnBrk="1">
              <a:spcBef>
                <a:spcPts val="5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name </a:t>
            </a:r>
            <a:r>
              <a:rPr lang="en-US" altLang="el-GR" sz="1800" b="1" dirty="0" err="1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OnE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stands for 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Operations 'n' Excellence. </a:t>
            </a:r>
            <a:b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</a:br>
            <a:endParaRPr lang="en-US" altLang="el-GR" sz="1800" dirty="0" smtClean="0">
              <a:solidFill>
                <a:srgbClr val="000000"/>
              </a:solidFill>
              <a:latin typeface="Tahoma" pitchFamily="34" charset="0"/>
              <a:cs typeface="Mangal" pitchFamily="18" charset="0"/>
            </a:endParaRPr>
          </a:p>
          <a:p>
            <a:pPr marL="0" lvl="1" indent="0" eaLnBrk="1">
              <a:spcBef>
                <a:spcPts val="5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goal of the project was to provide a 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common platform 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for all insurance business operations.</a:t>
            </a:r>
          </a:p>
        </p:txBody>
      </p:sp>
      <p:pic>
        <p:nvPicPr>
          <p:cNvPr id="5" name="Picture 2" descr="ONE B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19200"/>
            <a:ext cx="2613174" cy="240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51720" y="21755"/>
            <a:ext cx="6700837" cy="638175"/>
          </a:xfrm>
        </p:spPr>
        <p:txBody>
          <a:bodyPr lIns="91440" tIns="45720" rIns="91440" bIns="45720"/>
          <a:lstStyle/>
          <a:p>
            <a:pPr eaLnBrk="1"/>
            <a:r>
              <a:rPr lang="en-US" altLang="el-GR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Facts and figures </a:t>
            </a:r>
            <a:r>
              <a:rPr lang="en-US" altLang="el-G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</a:t>
            </a:r>
            <a:r>
              <a:rPr lang="en-US" altLang="el-GR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endParaRPr lang="en-US" altLang="el-GR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54125"/>
            <a:ext cx="37925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32325" y="1174751"/>
            <a:ext cx="3756099" cy="4126458"/>
          </a:xfrm>
        </p:spPr>
        <p:txBody>
          <a:bodyPr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1199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l-GR" sz="3200" b="0" i="0" u="none" strike="noStrike" baseline="0">
                <a:ln>
                  <a:noFill/>
                </a:ln>
                <a:solidFill>
                  <a:srgbClr val="808080"/>
                </a:solidFill>
                <a:latin typeface="Tahoma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1199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l-GR" sz="3200" b="0" i="0" u="none" strike="noStrike" baseline="0">
                <a:ln>
                  <a:noFill/>
                </a:ln>
                <a:solidFill>
                  <a:srgbClr val="808080"/>
                </a:solidFill>
                <a:latin typeface="Tahoma" pitchFamily="34"/>
                <a:ea typeface="Microsoft YaHei" pitchFamily="2"/>
                <a:cs typeface="Mangal" pitchFamily="2"/>
              </a:defRPr>
            </a:lvl1pPr>
            <a:lvl2pPr marL="361800" marR="0" lvl="1" indent="-1825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/>
              <a:buChar char=""/>
              <a:tabLst>
                <a:tab pos="552240" algn="l"/>
                <a:tab pos="1466640" algn="l"/>
                <a:tab pos="2381039" algn="l"/>
                <a:tab pos="3295440" algn="l"/>
                <a:tab pos="4209840" algn="l"/>
                <a:tab pos="5124239" algn="l"/>
                <a:tab pos="6038640" algn="l"/>
                <a:tab pos="6953040" algn="l"/>
                <a:tab pos="7867440" algn="l"/>
                <a:tab pos="8781840" algn="l"/>
                <a:tab pos="9696240" algn="l"/>
              </a:tabLst>
              <a:defRPr lang="el-G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2pPr>
            <a:lvl3pPr marL="718920" marR="0" lvl="2" indent="-1778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Tahoma" pitchFamily="34"/>
              <a:buChar char="•"/>
              <a:tabLst>
                <a:tab pos="195120" algn="l"/>
                <a:tab pos="1109520" algn="l"/>
                <a:tab pos="2023919" algn="l"/>
                <a:tab pos="2938320" algn="l"/>
                <a:tab pos="3852720" algn="l"/>
                <a:tab pos="4767120" algn="l"/>
                <a:tab pos="5681520" algn="l"/>
                <a:tab pos="6595920" algn="l"/>
                <a:tab pos="7510319" algn="l"/>
                <a:tab pos="8424720" algn="l"/>
                <a:tab pos="9339119" algn="l"/>
              </a:tabLst>
              <a:defRPr lang="el-G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3pPr>
            <a:lvl4pPr marL="1085759" marR="0" lvl="3" indent="-1875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742680" algn="l"/>
                <a:tab pos="1657080" algn="l"/>
                <a:tab pos="2571480" algn="l"/>
                <a:tab pos="3485880" algn="l"/>
                <a:tab pos="4400280" algn="l"/>
                <a:tab pos="5314680" algn="l"/>
                <a:tab pos="6229080" algn="l"/>
                <a:tab pos="7143480" algn="l"/>
                <a:tab pos="8057880" algn="l"/>
                <a:tab pos="89722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4pPr>
            <a:lvl5pPr marL="1541160" marR="0" lvl="4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5pPr>
            <a:lvl6pPr marL="1541160" marR="0" lvl="5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6pPr>
            <a:lvl7pPr marL="1541160" marR="0" lvl="6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7pPr>
            <a:lvl8pPr marL="1541160" marR="0" lvl="7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8pPr>
            <a:lvl9pPr marL="1541160" marR="0" lvl="8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9pPr>
          </a:lstStyle>
          <a:p>
            <a:pPr marL="0" lvl="1" indent="0" eaLnBrk="1" fontAlgn="auto">
              <a:spcBef>
                <a:spcPts val="448"/>
              </a:spcBef>
              <a:defRPr/>
            </a:pPr>
            <a:r>
              <a:rPr lang="en-US" sz="1800" b="1" dirty="0" smtClean="0"/>
              <a:t> Code quality </a:t>
            </a:r>
            <a:r>
              <a:rPr lang="en-US" sz="1800" dirty="0" smtClean="0"/>
              <a:t>is controlled </a:t>
            </a:r>
            <a:br>
              <a:rPr lang="en-US" sz="1800" dirty="0" smtClean="0"/>
            </a:br>
            <a:r>
              <a:rPr lang="en-US" sz="1800" dirty="0" smtClean="0"/>
              <a:t>by SIG on a weekly basis</a:t>
            </a:r>
            <a:br>
              <a:rPr lang="en-US" sz="1800" dirty="0" smtClean="0"/>
            </a:br>
            <a:endParaRPr lang="en-US" sz="1800" dirty="0" smtClean="0"/>
          </a:p>
          <a:p>
            <a:pPr marL="0" lvl="1" indent="0" eaLnBrk="1" fontAlgn="auto">
              <a:spcBef>
                <a:spcPts val="448"/>
              </a:spcBef>
              <a:defRPr/>
            </a:pPr>
            <a:r>
              <a:rPr lang="en-US" sz="1800" dirty="0" smtClean="0"/>
              <a:t> </a:t>
            </a:r>
            <a:r>
              <a:rPr lang="en-US" sz="1800" dirty="0" err="1" smtClean="0"/>
              <a:t>OnE</a:t>
            </a:r>
            <a:r>
              <a:rPr lang="en-US" sz="1800" dirty="0" smtClean="0"/>
              <a:t> has been </a:t>
            </a:r>
            <a:r>
              <a:rPr lang="en-US" sz="1800" b="1" dirty="0" smtClean="0"/>
              <a:t>awarded</a:t>
            </a:r>
            <a:r>
              <a:rPr lang="en-US" sz="1800" dirty="0" smtClean="0"/>
              <a:t> the </a:t>
            </a:r>
            <a:r>
              <a:rPr lang="en-US" sz="1800" b="1" dirty="0" smtClean="0"/>
              <a:t>“Trusted Product Certificate” </a:t>
            </a:r>
            <a:br>
              <a:rPr lang="en-US" sz="1800" b="1" dirty="0" smtClean="0"/>
            </a:br>
            <a:r>
              <a:rPr lang="en-US" sz="1800" dirty="0" smtClean="0"/>
              <a:t>by </a:t>
            </a:r>
            <a:r>
              <a:rPr lang="en-US" sz="1800" dirty="0" err="1" smtClean="0"/>
              <a:t>TUVit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0" lvl="1" indent="0" eaLnBrk="1" fontAlgn="auto">
              <a:spcBef>
                <a:spcPts val="448"/>
              </a:spcBef>
              <a:defRPr/>
            </a:pPr>
            <a:r>
              <a:rPr lang="en-US" sz="1800" dirty="0" smtClean="0"/>
              <a:t> Has an average rating of </a:t>
            </a:r>
            <a:br>
              <a:rPr lang="en-US" sz="1800" dirty="0" smtClean="0"/>
            </a:br>
            <a:r>
              <a:rPr lang="en-US" sz="1800" dirty="0" smtClean="0"/>
              <a:t>4 out of 5 stars</a:t>
            </a:r>
            <a:br>
              <a:rPr lang="en-US" sz="1800" dirty="0" smtClean="0"/>
            </a:br>
            <a:endParaRPr lang="en-US" sz="1800" dirty="0" smtClean="0"/>
          </a:p>
          <a:p>
            <a:pPr marL="0" lvl="1" indent="0" eaLnBrk="1" fontAlgn="auto">
              <a:spcBef>
                <a:spcPts val="448"/>
              </a:spcBef>
              <a:defRPr/>
            </a:pPr>
            <a:r>
              <a:rPr lang="en-US" sz="1800" dirty="0" smtClean="0"/>
              <a:t> Will </a:t>
            </a:r>
            <a:r>
              <a:rPr lang="en-US" sz="1800" b="1" dirty="0" smtClean="0"/>
              <a:t>support all lines </a:t>
            </a:r>
            <a:r>
              <a:rPr lang="en-US" sz="1800" dirty="0" smtClean="0"/>
              <a:t>of business of </a:t>
            </a:r>
            <a:r>
              <a:rPr lang="en-US" sz="1800" dirty="0" err="1" smtClean="0"/>
              <a:t>Interamerican</a:t>
            </a:r>
            <a:r>
              <a:rPr lang="en-US" sz="1800" dirty="0" smtClean="0"/>
              <a:t> P&amp;C (&gt;700.000 active policies)</a:t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What are the main functional areas of On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51720" y="31280"/>
            <a:ext cx="6700837" cy="638175"/>
          </a:xfrm>
        </p:spPr>
        <p:txBody>
          <a:bodyPr lIns="91440" tIns="45720" rIns="91440" bIns="45720"/>
          <a:lstStyle/>
          <a:p>
            <a:pPr eaLnBrk="1"/>
            <a:r>
              <a:rPr lang="en-US" altLang="el-G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</a:t>
            </a:r>
            <a:r>
              <a:rPr lang="en-US" altLang="el-GR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 areas</a:t>
            </a:r>
            <a:r>
              <a:rPr lang="en-US" altLang="el-GR" dirty="0" smtClean="0">
                <a:solidFill>
                  <a:srgbClr val="8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altLang="el-GR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endParaRPr lang="en-US" altLang="el-GR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219200"/>
            <a:ext cx="34639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32325" y="1174750"/>
            <a:ext cx="4286250" cy="4951413"/>
          </a:xfrm>
        </p:spPr>
        <p:txBody>
          <a:bodyPr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1199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l-GR" sz="3200" b="0" i="0" u="none" strike="noStrike" baseline="0">
                <a:ln>
                  <a:noFill/>
                </a:ln>
                <a:solidFill>
                  <a:srgbClr val="808080"/>
                </a:solidFill>
                <a:latin typeface="Tahoma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1199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l-GR" sz="3200" b="0" i="0" u="none" strike="noStrike" baseline="0">
                <a:ln>
                  <a:noFill/>
                </a:ln>
                <a:solidFill>
                  <a:srgbClr val="808080"/>
                </a:solidFill>
                <a:latin typeface="Tahoma" pitchFamily="34"/>
                <a:ea typeface="Microsoft YaHei" pitchFamily="2"/>
                <a:cs typeface="Mangal" pitchFamily="2"/>
              </a:defRPr>
            </a:lvl1pPr>
            <a:lvl2pPr marL="361800" marR="0" lvl="1" indent="-1825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/>
              <a:buChar char=""/>
              <a:tabLst>
                <a:tab pos="552240" algn="l"/>
                <a:tab pos="1466640" algn="l"/>
                <a:tab pos="2381039" algn="l"/>
                <a:tab pos="3295440" algn="l"/>
                <a:tab pos="4209840" algn="l"/>
                <a:tab pos="5124239" algn="l"/>
                <a:tab pos="6038640" algn="l"/>
                <a:tab pos="6953040" algn="l"/>
                <a:tab pos="7867440" algn="l"/>
                <a:tab pos="8781840" algn="l"/>
                <a:tab pos="9696240" algn="l"/>
              </a:tabLst>
              <a:defRPr lang="el-G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2pPr>
            <a:lvl3pPr marL="718920" marR="0" lvl="2" indent="-1778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Tahoma" pitchFamily="34"/>
              <a:buChar char="•"/>
              <a:tabLst>
                <a:tab pos="195120" algn="l"/>
                <a:tab pos="1109520" algn="l"/>
                <a:tab pos="2023919" algn="l"/>
                <a:tab pos="2938320" algn="l"/>
                <a:tab pos="3852720" algn="l"/>
                <a:tab pos="4767120" algn="l"/>
                <a:tab pos="5681520" algn="l"/>
                <a:tab pos="6595920" algn="l"/>
                <a:tab pos="7510319" algn="l"/>
                <a:tab pos="8424720" algn="l"/>
                <a:tab pos="9339119" algn="l"/>
              </a:tabLst>
              <a:defRPr lang="el-G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3pPr>
            <a:lvl4pPr marL="1085759" marR="0" lvl="3" indent="-1875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742680" algn="l"/>
                <a:tab pos="1657080" algn="l"/>
                <a:tab pos="2571480" algn="l"/>
                <a:tab pos="3485880" algn="l"/>
                <a:tab pos="4400280" algn="l"/>
                <a:tab pos="5314680" algn="l"/>
                <a:tab pos="6229080" algn="l"/>
                <a:tab pos="7143480" algn="l"/>
                <a:tab pos="8057880" algn="l"/>
                <a:tab pos="89722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4pPr>
            <a:lvl5pPr marL="1541160" marR="0" lvl="4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5pPr>
            <a:lvl6pPr marL="1541160" marR="0" lvl="5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6pPr>
            <a:lvl7pPr marL="1541160" marR="0" lvl="6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7pPr>
            <a:lvl8pPr marL="1541160" marR="0" lvl="7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8pPr>
            <a:lvl9pPr marL="1541160" marR="0" lvl="8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9pPr>
          </a:lstStyle>
          <a:p>
            <a:pPr marL="0" lvl="1" indent="0" eaLnBrk="1" fontAlgn="auto">
              <a:lnSpc>
                <a:spcPct val="150000"/>
              </a:lnSpc>
              <a:spcBef>
                <a:spcPts val="598"/>
              </a:spcBef>
              <a:defRPr/>
            </a:pPr>
            <a:r>
              <a:rPr lang="en-US" sz="2400" b="1" dirty="0" smtClean="0"/>
              <a:t> Product </a:t>
            </a:r>
            <a:r>
              <a:rPr lang="en-US" sz="2400" dirty="0" smtClean="0"/>
              <a:t>setup</a:t>
            </a:r>
          </a:p>
          <a:p>
            <a:pPr marL="0" lvl="1" indent="0" eaLnBrk="1" fontAlgn="auto">
              <a:lnSpc>
                <a:spcPct val="150000"/>
              </a:lnSpc>
              <a:spcBef>
                <a:spcPts val="598"/>
              </a:spcBef>
              <a:defRPr/>
            </a:pPr>
            <a:r>
              <a:rPr lang="en-US" sz="2400" b="1" dirty="0" smtClean="0"/>
              <a:t> Policy </a:t>
            </a:r>
            <a:r>
              <a:rPr lang="en-US" sz="2400" dirty="0" smtClean="0"/>
              <a:t>administration</a:t>
            </a:r>
          </a:p>
          <a:p>
            <a:pPr marL="0" lvl="1" indent="0" eaLnBrk="1" fontAlgn="auto">
              <a:lnSpc>
                <a:spcPct val="150000"/>
              </a:lnSpc>
              <a:spcBef>
                <a:spcPts val="598"/>
              </a:spcBef>
              <a:defRPr/>
            </a:pPr>
            <a:r>
              <a:rPr lang="en-US" sz="2400" b="1" dirty="0" smtClean="0"/>
              <a:t> Claims</a:t>
            </a:r>
            <a:r>
              <a:rPr lang="en-US" sz="2400" dirty="0" smtClean="0"/>
              <a:t> management and payments</a:t>
            </a:r>
          </a:p>
          <a:p>
            <a:pPr marL="0" lvl="1" indent="0" eaLnBrk="1" fontAlgn="auto">
              <a:lnSpc>
                <a:spcPct val="150000"/>
              </a:lnSpc>
              <a:spcBef>
                <a:spcPts val="598"/>
              </a:spcBef>
              <a:defRPr/>
            </a:pPr>
            <a:r>
              <a:rPr lang="en-US" sz="2400" b="1" dirty="0" smtClean="0"/>
              <a:t> Reinsurance treaties</a:t>
            </a:r>
          </a:p>
          <a:p>
            <a:pPr marL="0" lvl="1" indent="0" eaLnBrk="1" fontAlgn="auto">
              <a:lnSpc>
                <a:spcPct val="150000"/>
              </a:lnSpc>
              <a:spcBef>
                <a:spcPts val="598"/>
              </a:spcBef>
              <a:defRPr/>
            </a:pPr>
            <a:r>
              <a:rPr lang="en-US" sz="2400" b="1" dirty="0" smtClean="0"/>
              <a:t> Reinsurance allocation</a:t>
            </a:r>
          </a:p>
          <a:p>
            <a:pPr marL="534960" lvl="1" indent="-355680" eaLnBrk="1" fontAlgn="auto">
              <a:lnSpc>
                <a:spcPct val="150000"/>
              </a:lnSpc>
              <a:spcBef>
                <a:spcPts val="598"/>
              </a:spcBef>
              <a:buFont typeface="Wingdings" pitchFamily="2"/>
              <a:buNone/>
              <a:defRPr/>
            </a:pPr>
            <a:endParaRPr lang="en-US" sz="2400" b="1" dirty="0" smtClean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Which technologies is OnE based o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51721" y="116633"/>
            <a:ext cx="6264696" cy="504055"/>
          </a:xfrm>
        </p:spPr>
        <p:txBody>
          <a:bodyPr lIns="91440" tIns="45720" rIns="91440" bIns="45720"/>
          <a:lstStyle/>
          <a:p>
            <a:pPr eaLnBrk="1"/>
            <a:r>
              <a:rPr lang="en-US" altLang="el-GR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Expertise and Technologies</a:t>
            </a:r>
            <a:r>
              <a:rPr lang="en-US" altLang="el-G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altLang="el-GR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endParaRPr lang="en-US" altLang="el-GR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" y="1340768"/>
            <a:ext cx="2827015" cy="17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843808" y="1174750"/>
            <a:ext cx="6098581" cy="5278586"/>
          </a:xfrm>
        </p:spPr>
        <p:txBody>
          <a:bodyPr lIns="91440" tIns="45720" rIns="91440" bIns="45720"/>
          <a:lstStyle/>
          <a:p>
            <a:pPr marL="0" lvl="1" indent="0" eaLnBrk="1">
              <a:spcBef>
                <a:spcPts val="400"/>
              </a:spcBef>
              <a:buClr>
                <a:srgbClr val="CC0000"/>
              </a:buClr>
              <a:buNone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Constant improvement</a:t>
            </a:r>
            <a:endParaRPr lang="en-US" altLang="el-GR" sz="1800" b="1" dirty="0">
              <a:solidFill>
                <a:srgbClr val="000000"/>
              </a:solidFill>
              <a:latin typeface="Tahoma" pitchFamily="34" charset="0"/>
              <a:cs typeface="Mangal" pitchFamily="18" charset="0"/>
            </a:endParaRP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Certification </a:t>
            </a:r>
            <a:r>
              <a:rPr lang="en-US" altLang="el-GR" sz="1800" dirty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by PEOPLE</a:t>
            </a:r>
            <a:r>
              <a:rPr lang="en-US" altLang="el-GR" sz="1800" dirty="0">
                <a:solidFill>
                  <a:srgbClr val="FF0000"/>
                </a:solidFill>
                <a:latin typeface="Tahoma" pitchFamily="34" charset="0"/>
                <a:cs typeface="Mangal" pitchFamily="18" charset="0"/>
              </a:rPr>
              <a:t>CERT </a:t>
            </a:r>
            <a:r>
              <a:rPr lang="en-US" altLang="el-GR" sz="1800" dirty="0">
                <a:latin typeface="Tahoma" pitchFamily="34" charset="0"/>
                <a:cs typeface="Mangal" pitchFamily="18" charset="0"/>
              </a:rPr>
              <a:t>on Quality Software Development</a:t>
            </a: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endParaRPr lang="en-US" altLang="el-GR" sz="1800" dirty="0">
              <a:solidFill>
                <a:srgbClr val="000000"/>
              </a:solidFill>
              <a:latin typeface="Tahoma" pitchFamily="34" charset="0"/>
              <a:cs typeface="Mangal" pitchFamily="18" charset="0"/>
            </a:endParaRP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None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Technology</a:t>
            </a: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</a:t>
            </a:r>
            <a:r>
              <a:rPr lang="en-US" altLang="el-GR" sz="1800" dirty="0" err="1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OnE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is written with the 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java programming 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language</a:t>
            </a: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application is available via the 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HTTP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protocol in a web browser</a:t>
            </a: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web layer utilizes the 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Apache Wicket 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framework</a:t>
            </a: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business layer is based on the 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Bo2 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framework</a:t>
            </a: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data access layer is based on the 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Hibernate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framework</a:t>
            </a: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data are stored in a relational database (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IBM DB2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)</a:t>
            </a: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application runs on a 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java application server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.  IBM WAS 8.x and Apache Geronimo 3.x are supported</a:t>
            </a:r>
          </a:p>
          <a:p>
            <a:pPr marL="0" lvl="1" indent="0" eaLnBrk="1">
              <a:spcBef>
                <a:spcPts val="400"/>
              </a:spcBef>
              <a:buClr>
                <a:srgbClr val="CC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endParaRPr lang="en-US" altLang="el-GR" sz="1800" dirty="0" smtClean="0">
              <a:solidFill>
                <a:srgbClr val="000000"/>
              </a:solidFill>
              <a:latin typeface="Tahoma" pitchFamily="34" charset="0"/>
              <a:cs typeface="Mangal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72" y="1173163"/>
            <a:ext cx="4188903" cy="30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47663" y="4221088"/>
            <a:ext cx="8323262" cy="2016225"/>
          </a:xfrm>
        </p:spPr>
        <p:txBody>
          <a:bodyPr lIns="91440" tIns="45720" rIns="91440" bIns="45720"/>
          <a:lstStyle/>
          <a:p>
            <a:pPr marL="0" lvl="1" indent="0" eaLnBrk="1">
              <a:spcBef>
                <a:spcPts val="400"/>
              </a:spcBef>
              <a:buClr>
                <a:srgbClr val="C00000"/>
              </a:buClr>
              <a:buNone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GB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Migration strategy</a:t>
            </a:r>
          </a:p>
          <a:p>
            <a:pPr marL="285750" lvl="1" eaLnBrk="1">
              <a:spcBef>
                <a:spcPts val="400"/>
              </a:spcBef>
              <a:buClr>
                <a:srgbClr val="C00000"/>
              </a:buClr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methodology will be followed</a:t>
            </a:r>
          </a:p>
          <a:p>
            <a:pPr marL="285750" lvl="1" eaLnBrk="1">
              <a:spcBef>
                <a:spcPts val="400"/>
              </a:spcBef>
              <a:buClr>
                <a:srgbClr val="C00000"/>
              </a:buClr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of the new system can be found in the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legacy (data mapping)</a:t>
            </a:r>
          </a:p>
          <a:p>
            <a:pPr marL="285750" lvl="1" eaLnBrk="1">
              <a:spcBef>
                <a:spcPts val="400"/>
              </a:spcBef>
              <a:buClr>
                <a:srgbClr val="C00000"/>
              </a:buClr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data to migrate (active portfolio, all history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lvl="1" eaLnBrk="1">
              <a:spcBef>
                <a:spcPts val="400"/>
              </a:spcBef>
              <a:buClr>
                <a:srgbClr val="C00000"/>
              </a:buClr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Functionality limitations of migrated data</a:t>
            </a:r>
            <a:endParaRPr lang="en-US" altLang="el-GR" sz="1800" dirty="0" smtClean="0">
              <a:solidFill>
                <a:srgbClr val="0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347662" y="1052736"/>
            <a:ext cx="4728393" cy="3168352"/>
          </a:xfrm>
          <a:custGeom>
            <a:avLst/>
            <a:gdLst>
              <a:gd name="T0" fmla="*/ 438934810 w 21600"/>
              <a:gd name="T1" fmla="*/ 0 h 21600"/>
              <a:gd name="T2" fmla="*/ 877869619 w 21600"/>
              <a:gd name="T3" fmla="*/ 145821588 h 21600"/>
              <a:gd name="T4" fmla="*/ 438934810 w 21600"/>
              <a:gd name="T5" fmla="*/ 291643176 h 21600"/>
              <a:gd name="T6" fmla="*/ 0 w 21600"/>
              <a:gd name="T7" fmla="*/ 145821588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spcBef>
                <a:spcPts val="8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808080"/>
                </a:solidFill>
                <a:latin typeface="Tahoma" pitchFamily="34" charset="0"/>
                <a:ea typeface="Microsoft YaHei" pitchFamily="34" charset="-122"/>
                <a:cs typeface="Mangal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lvl="1" eaLnBrk="1" hangingPunct="1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"/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</a:t>
            </a:r>
            <a:r>
              <a:rPr lang="en-US" altLang="el-GR" sz="1800" b="1" dirty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term data migration </a:t>
            </a:r>
            <a:r>
              <a:rPr lang="en-US" altLang="el-GR" sz="1800" dirty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describes the process of loading to </a:t>
            </a:r>
            <a:r>
              <a:rPr lang="en-US" altLang="el-GR" sz="1800" dirty="0" err="1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OnE</a:t>
            </a:r>
            <a:r>
              <a:rPr lang="en-US" altLang="el-GR" sz="1800" dirty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transactions that have been issued by a legacy system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. It produces functional data but usually there are limitations in functionality</a:t>
            </a:r>
            <a:endParaRPr lang="en-US" altLang="el-GR" sz="1800" dirty="0">
              <a:solidFill>
                <a:srgbClr val="000000"/>
              </a:solidFill>
              <a:latin typeface="Tahoma" pitchFamily="34" charset="0"/>
              <a:cs typeface="Mangal" pitchFamily="18" charset="0"/>
            </a:endParaRPr>
          </a:p>
          <a:p>
            <a:pPr marL="0" lvl="1" indent="0" eaLnBrk="1">
              <a:spcBef>
                <a:spcPts val="400"/>
              </a:spcBef>
              <a:buClr>
                <a:srgbClr val="C0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The term </a:t>
            </a:r>
            <a:r>
              <a:rPr lang="en-US" altLang="el-GR" sz="1800" b="1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portfolio migration </a:t>
            </a:r>
            <a:r>
              <a:rPr lang="en-US" altLang="el-GR" sz="18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describes the process of batch issuing a new policy for each policy that were about to be renewed in the legacy system. Takes place on a monthly basis for a period of twelve months</a:t>
            </a:r>
          </a:p>
        </p:txBody>
      </p:sp>
      <p:sp>
        <p:nvSpPr>
          <p:cNvPr id="23557" name="Rectangle 1"/>
          <p:cNvSpPr>
            <a:spLocks/>
          </p:cNvSpPr>
          <p:nvPr/>
        </p:nvSpPr>
        <p:spPr bwMode="auto">
          <a:xfrm>
            <a:off x="2017713" y="218781"/>
            <a:ext cx="6900862" cy="432048"/>
          </a:xfrm>
          <a:custGeom>
            <a:avLst/>
            <a:gdLst>
              <a:gd name="T0" fmla="*/ 1039355659 w 21600"/>
              <a:gd name="T1" fmla="*/ 0 h 21600"/>
              <a:gd name="T2" fmla="*/ 2078711318 w 21600"/>
              <a:gd name="T3" fmla="*/ 9429036 h 21600"/>
              <a:gd name="T4" fmla="*/ 1039355659 w 21600"/>
              <a:gd name="T5" fmla="*/ 18858071 h 21600"/>
              <a:gd name="T6" fmla="*/ 0 w 21600"/>
              <a:gd name="T7" fmla="*/ 942903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ts val="8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808080"/>
                </a:solidFill>
                <a:latin typeface="Tahoma" pitchFamily="34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22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Migrate </a:t>
            </a:r>
            <a:r>
              <a:rPr lang="en-US" altLang="el-GR" sz="22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altLang="el-GR" sz="22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from a </a:t>
            </a:r>
            <a:r>
              <a:rPr lang="en-US" altLang="el-GR" sz="22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legacy </a:t>
            </a:r>
            <a:r>
              <a:rPr lang="en-US" altLang="el-GR" sz="22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lang="en-US" altLang="el-GR" sz="2200" b="1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2033836" y="116632"/>
            <a:ext cx="5346476" cy="548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r>
              <a:rPr lang="el-GR" sz="2200" b="1" spc="-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Wiki</a:t>
            </a:r>
            <a:r>
              <a:rPr lang="el-GR" sz="2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pages</a:t>
            </a:r>
            <a:r>
              <a:rPr lang="el-GR" sz="2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200" b="1" spc="-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l-GR" sz="2200" b="1" spc="-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documentation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3563888" y="980728"/>
            <a:ext cx="5040560" cy="547260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pages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8920" lvl="2" indent="-177840">
              <a:buClr>
                <a:srgbClr val="808080"/>
              </a:buClr>
              <a:buFont typeface="Tahoma"/>
              <a:buChar char="•"/>
            </a:pPr>
            <a:r>
              <a:rPr lang="en-US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Iteration plan</a:t>
            </a:r>
            <a:r>
              <a:rPr lang="en-US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contains list of issues planed for the iteration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8920" lvl="2" indent="-177840">
              <a:buClr>
                <a:srgbClr val="808080"/>
              </a:buClr>
              <a:buFont typeface="Tahoma"/>
              <a:buChar char="•"/>
            </a:pPr>
            <a:r>
              <a:rPr lang="en-US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</a:t>
            </a:r>
            <a:r>
              <a:rPr lang="en-US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contains links to the artifacts (use cases, flows, entities, </a:t>
            </a:r>
            <a:r>
              <a:rPr lang="en-US" spc="-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that are developed or modified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endParaRPr lang="en-US" b="1" spc="-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b="1" spc="-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lang="en-US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8920" lvl="2" indent="-177840">
              <a:buClr>
                <a:srgbClr val="808080"/>
              </a:buClr>
              <a:buFont typeface="Tahoma"/>
              <a:buChar char="•"/>
            </a:pPr>
            <a:r>
              <a:rPr lang="en-US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</a:t>
            </a:r>
            <a:r>
              <a:rPr lang="en-US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contains description, actors and flows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8920" lvl="2" indent="-177840">
              <a:buClr>
                <a:srgbClr val="808080"/>
              </a:buClr>
              <a:buFont typeface="Tahoma"/>
              <a:buChar char="•"/>
            </a:pPr>
            <a:r>
              <a:rPr lang="en-US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</a:t>
            </a:r>
            <a:r>
              <a:rPr lang="en-US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consists of steps and could link to </a:t>
            </a:r>
            <a:r>
              <a:rPr lang="en-US" spc="-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sub-flows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8920" lvl="2" indent="-177840">
              <a:buClr>
                <a:srgbClr val="808080"/>
              </a:buClr>
              <a:buFont typeface="Tahoma"/>
              <a:buChar char="•"/>
            </a:pPr>
            <a:r>
              <a:rPr lang="en-US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</a:t>
            </a:r>
            <a:r>
              <a:rPr lang="en-US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describes fields and relations with other </a:t>
            </a:r>
            <a:r>
              <a:rPr lang="en-US" spc="-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entities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8920" lvl="2" indent="-177840">
              <a:buClr>
                <a:srgbClr val="808080"/>
              </a:buClr>
              <a:buFont typeface="Tahoma"/>
              <a:buChar char="•"/>
            </a:pPr>
            <a:r>
              <a:rPr lang="en-US" b="1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Feature</a:t>
            </a:r>
            <a:r>
              <a:rPr lang="en-US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describes system </a:t>
            </a:r>
            <a:r>
              <a:rPr lang="en-US" spc="-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functionality</a:t>
            </a:r>
            <a:endParaRPr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8920" lvl="2" indent="-177840">
              <a:buClr>
                <a:srgbClr val="808080"/>
              </a:buClr>
              <a:buFont typeface="Tahoma"/>
              <a:buChar char="•"/>
            </a:pPr>
            <a:r>
              <a:rPr lang="en-US" b="1" spc="-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Glossary</a:t>
            </a:r>
            <a:r>
              <a:rPr lang="en-US" spc="-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pages exist to explain technical insurance terms 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7" name="Picture 136"/>
          <p:cNvPicPr/>
          <p:nvPr/>
        </p:nvPicPr>
        <p:blipFill>
          <a:blip r:embed="rId2"/>
          <a:stretch/>
        </p:blipFill>
        <p:spPr>
          <a:xfrm>
            <a:off x="180000" y="1692000"/>
            <a:ext cx="2807824" cy="2111760"/>
          </a:xfrm>
          <a:prstGeom prst="rect">
            <a:avLst/>
          </a:prstGeom>
          <a:ln>
            <a:noFill/>
          </a:ln>
        </p:spPr>
      </p:pic>
      <p:pic>
        <p:nvPicPr>
          <p:cNvPr id="138" name="Picture 137"/>
          <p:cNvPicPr/>
          <p:nvPr/>
        </p:nvPicPr>
        <p:blipFill>
          <a:blip r:embed="rId3"/>
          <a:stretch/>
        </p:blipFill>
        <p:spPr>
          <a:xfrm>
            <a:off x="1080000" y="2592000"/>
            <a:ext cx="2483888" cy="22771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518223" y="1556792"/>
            <a:ext cx="4086225" cy="1966217"/>
          </a:xfrm>
        </p:spPr>
        <p:txBody>
          <a:bodyPr lIns="91440" tIns="45720" rIns="91440" bIns="45720"/>
          <a:lstStyle/>
          <a:p>
            <a:pPr marL="0" lvl="1" indent="0" eaLnBrk="1">
              <a:spcBef>
                <a:spcPts val="500"/>
              </a:spcBef>
              <a:buClr>
                <a:srgbClr val="C00000"/>
              </a:buClr>
              <a:buNone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2000" b="1" dirty="0" smtClean="0">
                <a:solidFill>
                  <a:srgbClr val="FF0000"/>
                </a:solidFill>
                <a:latin typeface="Tahoma" pitchFamily="34" charset="0"/>
                <a:cs typeface="Mangal" pitchFamily="18" charset="0"/>
              </a:rPr>
              <a:t>Implementation Cost</a:t>
            </a:r>
          </a:p>
          <a:p>
            <a:pPr marL="0" lvl="1" indent="0" eaLnBrk="1"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20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Required additions on core layer</a:t>
            </a:r>
          </a:p>
          <a:p>
            <a:pPr marL="0" lvl="1" indent="0" eaLnBrk="1"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20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Size and complexity of company layer</a:t>
            </a:r>
          </a:p>
          <a:p>
            <a:pPr marL="0" lvl="1" indent="0" eaLnBrk="1"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200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Number and complexity of products</a:t>
            </a:r>
          </a:p>
          <a:p>
            <a:pPr marL="0" lvl="2" indent="0" eaLnBrk="1">
              <a:spcBef>
                <a:spcPts val="400"/>
              </a:spcBef>
              <a:buClr>
                <a:srgbClr val="808080"/>
              </a:buClr>
              <a:buFont typeface="Tahoma" pitchFamily="34" charset="0"/>
              <a:buNone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endParaRPr lang="en-US" altLang="el-GR" sz="2000" dirty="0" smtClean="0">
              <a:solidFill>
                <a:srgbClr val="000000"/>
              </a:solidFill>
              <a:latin typeface="Tahoma" pitchFamily="34" charset="0"/>
              <a:cs typeface="Mangal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0" y="1196752"/>
            <a:ext cx="3570795" cy="333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"/>
          <p:cNvSpPr>
            <a:spLocks/>
          </p:cNvSpPr>
          <p:nvPr/>
        </p:nvSpPr>
        <p:spPr bwMode="auto">
          <a:xfrm>
            <a:off x="2123727" y="1"/>
            <a:ext cx="6290319" cy="638175"/>
          </a:xfrm>
          <a:custGeom>
            <a:avLst/>
            <a:gdLst>
              <a:gd name="T0" fmla="*/ 1039411499 w 21600"/>
              <a:gd name="T1" fmla="*/ 0 h 21600"/>
              <a:gd name="T2" fmla="*/ 2078822999 w 21600"/>
              <a:gd name="T3" fmla="*/ 9423718 h 21600"/>
              <a:gd name="T4" fmla="*/ 1039411499 w 21600"/>
              <a:gd name="T5" fmla="*/ 18847435 h 21600"/>
              <a:gd name="T6" fmla="*/ 0 w 21600"/>
              <a:gd name="T7" fmla="*/ 9423718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ts val="8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808080"/>
                </a:solidFill>
                <a:latin typeface="Tahoma" pitchFamily="34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22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Which variables define the </a:t>
            </a:r>
            <a:r>
              <a:rPr lang="en-US" altLang="el-GR" sz="22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system’s</a:t>
            </a:r>
            <a:r>
              <a:rPr lang="en-US" altLang="el-GR" sz="22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22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  <a:r>
              <a:rPr lang="en-US" altLang="el-GR" sz="22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4562237" y="4005064"/>
            <a:ext cx="4086225" cy="196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ts val="800"/>
              </a:spcBef>
              <a:spcAft>
                <a:spcPts val="1200"/>
              </a:spcAft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lang="el-GR" sz="3200">
                <a:solidFill>
                  <a:srgbClr val="808080"/>
                </a:solidFill>
                <a:latin typeface="Tahoma" pitchFamily="34"/>
                <a:ea typeface="Microsoft YaHei" pitchFamily="2"/>
                <a:cs typeface="Mangal" pitchFamily="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lvl="1" indent="0" eaLnBrk="1">
              <a:spcBef>
                <a:spcPts val="500"/>
              </a:spcBef>
              <a:buClr>
                <a:srgbClr val="C00000"/>
              </a:buClr>
              <a:buNone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Ownership Cost</a:t>
            </a:r>
            <a:endParaRPr lang="en-US" altLang="el-GR" sz="2000" kern="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eaLnBrk="1"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2000" kern="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Core maintenance</a:t>
            </a:r>
          </a:p>
          <a:p>
            <a:pPr marL="0" lvl="1" indent="0" eaLnBrk="1"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2000" kern="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Company layer maintenance</a:t>
            </a:r>
          </a:p>
          <a:p>
            <a:pPr marL="0" lvl="1" indent="0" eaLnBrk="1"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"/>
              <a:tabLst>
                <a:tab pos="550863" algn="l"/>
                <a:tab pos="1465263" algn="l"/>
                <a:tab pos="2379663" algn="l"/>
                <a:tab pos="3294063" algn="l"/>
                <a:tab pos="4208463" algn="l"/>
                <a:tab pos="5122863" algn="l"/>
                <a:tab pos="6037263" algn="l"/>
                <a:tab pos="6951663" algn="l"/>
                <a:tab pos="7866063" algn="l"/>
                <a:tab pos="8780463" algn="l"/>
                <a:tab pos="9694863" algn="l"/>
              </a:tabLst>
            </a:pPr>
            <a:r>
              <a:rPr lang="en-US" altLang="el-GR" sz="2000" kern="0" dirty="0" smtClean="0">
                <a:solidFill>
                  <a:srgbClr val="000000"/>
                </a:solidFill>
                <a:latin typeface="Tahoma" pitchFamily="34" charset="0"/>
                <a:cs typeface="Mangal" pitchFamily="18" charset="0"/>
              </a:rPr>
              <a:t> Products maintenance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9650" y="116632"/>
            <a:ext cx="538869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facts about the Certification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04" y="724038"/>
            <a:ext cx="385624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724039"/>
            <a:ext cx="46624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dirty="0" err="1" smtClean="0"/>
              <a:t>OnE</a:t>
            </a:r>
            <a:r>
              <a:rPr lang="en-GB" dirty="0" smtClean="0"/>
              <a:t> is a 4 </a:t>
            </a:r>
            <a:r>
              <a:rPr lang="en-GB" dirty="0"/>
              <a:t>– star quality </a:t>
            </a:r>
            <a:r>
              <a:rPr lang="en-GB" dirty="0" smtClean="0"/>
              <a:t>system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Maintainability </a:t>
            </a:r>
            <a:r>
              <a:rPr lang="en-US" dirty="0"/>
              <a:t>score (4.0 star) remains on target despite the large volume of the </a:t>
            </a:r>
            <a:r>
              <a:rPr lang="en-US" dirty="0" smtClean="0"/>
              <a:t>system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Compared </a:t>
            </a:r>
            <a:r>
              <a:rPr lang="en-US" dirty="0"/>
              <a:t>to other systems of similar size in SIG Benchmark (&gt;700), </a:t>
            </a:r>
            <a:r>
              <a:rPr lang="en-US" dirty="0" err="1"/>
              <a:t>OnE</a:t>
            </a:r>
            <a:r>
              <a:rPr lang="en-US" dirty="0"/>
              <a:t> has the highest </a:t>
            </a:r>
            <a:r>
              <a:rPr lang="en-US" dirty="0" smtClean="0"/>
              <a:t>maintainability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OnE’s</a:t>
            </a:r>
            <a:r>
              <a:rPr lang="en-US" dirty="0" smtClean="0"/>
              <a:t> </a:t>
            </a:r>
            <a:r>
              <a:rPr lang="en-US" dirty="0"/>
              <a:t>4 – star quality leads to less development and less maintenance </a:t>
            </a:r>
            <a:r>
              <a:rPr lang="en-US" dirty="0" smtClean="0"/>
              <a:t>effort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13% lower costs of defects than average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Defect repair for the 4-star </a:t>
            </a:r>
            <a:r>
              <a:rPr lang="en-US" dirty="0" err="1" smtClean="0"/>
              <a:t>OnE</a:t>
            </a:r>
            <a:r>
              <a:rPr lang="en-US" dirty="0" smtClean="0"/>
              <a:t> is 1.5 times faster than a 3-star system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Developing a system of 3-star quality requires 1.5 times more effort than the 4-star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 err="1" smtClean="0"/>
              <a:t>OnE</a:t>
            </a:r>
            <a:r>
              <a:rPr lang="en-US" dirty="0" smtClean="0"/>
              <a:t> is one of the best 4-star systems all over Europe that could be sold as an insurance package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endParaRPr lang="el-GR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279650" y="116632"/>
            <a:ext cx="32031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SIG’s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findings</a:t>
            </a:r>
          </a:p>
        </p:txBody>
      </p:sp>
      <p:sp>
        <p:nvSpPr>
          <p:cNvPr id="4099" name="Text Box 41"/>
          <p:cNvSpPr txBox="1">
            <a:spLocks noChangeArrowheads="1"/>
          </p:cNvSpPr>
          <p:nvPr/>
        </p:nvSpPr>
        <p:spPr bwMode="auto">
          <a:xfrm>
            <a:off x="468313" y="764704"/>
            <a:ext cx="82073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344613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 remains more than positive about the achievements so far: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Maintainability score (4.0 star) remains on target despite the large volume of the system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to other systems of similar size in SIG Benchmark </a:t>
            </a:r>
          </a:p>
          <a:p>
            <a:pPr marL="811213" lvl="1" indent="0">
              <a:buClr>
                <a:srgbClr val="FF0000"/>
              </a:buClr>
              <a:defRPr/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(&gt;700),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 the highest maintainability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US" dirty="0" smtClean="0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177639"/>
            <a:ext cx="8063040" cy="429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764704"/>
            <a:ext cx="7723905" cy="5433467"/>
          </a:xfr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2456" y="111701"/>
            <a:ext cx="32031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SIG’s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findings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403351" y="3068960"/>
            <a:ext cx="4576344" cy="61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3200" b="1" dirty="0" err="1">
                <a:solidFill>
                  <a:srgbClr val="CC0000"/>
                </a:solidFill>
                <a:latin typeface="+mn-lt"/>
                <a:cs typeface="Calibri" panose="020F0502020204030204" pitchFamily="34" charset="0"/>
              </a:rPr>
              <a:t>OnE</a:t>
            </a:r>
            <a:r>
              <a:rPr lang="en-US" sz="3200" b="1" dirty="0">
                <a:solidFill>
                  <a:srgbClr val="CC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CC0000"/>
                </a:solidFill>
                <a:latin typeface="+mn-lt"/>
                <a:cs typeface="Calibri" panose="020F0502020204030204" pitchFamily="34" charset="0"/>
              </a:rPr>
              <a:t>Program</a:t>
            </a:r>
            <a:endParaRPr lang="en-GB" sz="3200" b="1" dirty="0">
              <a:solidFill>
                <a:srgbClr val="CC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476374" y="3644900"/>
            <a:ext cx="5255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4D4D4D"/>
                </a:solidFill>
                <a:latin typeface="+mn-lt"/>
                <a:cs typeface="Calibri" panose="020F0502020204030204" pitchFamily="34" charset="0"/>
              </a:rPr>
              <a:t>Athens, May 2016</a:t>
            </a:r>
            <a:endParaRPr lang="en-US" sz="2000" b="1" dirty="0">
              <a:solidFill>
                <a:srgbClr val="4D4D4D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054" name="Picture 3" descr="Εικόνα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"/>
          <a:stretch>
            <a:fillRect/>
          </a:stretch>
        </p:blipFill>
        <p:spPr bwMode="auto">
          <a:xfrm>
            <a:off x="0" y="4581128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5816203"/>
            <a:ext cx="3042303" cy="10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8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247660" y="161073"/>
            <a:ext cx="5492692" cy="44212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r>
              <a:rPr lang="en-GB" sz="2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Adaptive life cycles (change-driven)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" y="1255812"/>
            <a:ext cx="8455694" cy="4621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7760" y="134076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Various business constraints derived from daily operational activities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Imposed new functionality by management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Imposed legislative changes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Testing reveals unclear requirements or new functionality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Strong need for a CCB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638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07"/>
            <a:ext cx="6700837" cy="6381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Iteration Life Cycle</a:t>
            </a:r>
            <a:endParaRPr lang="el-GR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9" y="3068959"/>
            <a:ext cx="6987736" cy="3287391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Shape 2"/>
          <p:cNvSpPr txBox="1"/>
          <p:nvPr/>
        </p:nvSpPr>
        <p:spPr>
          <a:xfrm>
            <a:off x="1009880" y="836712"/>
            <a:ext cx="7594568" cy="216757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>
                <a:solidFill>
                  <a:srgbClr val="000000"/>
                </a:solidFill>
                <a:latin typeface="Tahoma"/>
              </a:rPr>
              <a:t>Monthly iterations</a:t>
            </a:r>
            <a:endParaRPr sz="2000" dirty="0"/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One week of analysis, three weeks of development</a:t>
            </a:r>
            <a:endParaRPr sz="2000" dirty="0"/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>
                <a:solidFill>
                  <a:srgbClr val="000000"/>
                </a:solidFill>
                <a:latin typeface="Tahoma"/>
              </a:rPr>
              <a:t>New version is deployed at the end of each iteration</a:t>
            </a:r>
            <a:endParaRPr sz="2000" dirty="0"/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More than one streams can develop in parallel</a:t>
            </a:r>
            <a:endParaRPr sz="2000" dirty="0" smtClean="0"/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Testing is a continuous process</a:t>
            </a:r>
            <a:r>
              <a:rPr lang="en-US" sz="1600" spc="-1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>
                <a:solidFill>
                  <a:srgbClr val="000000"/>
                </a:solidFill>
                <a:latin typeface="Tahoma"/>
              </a:rPr>
              <a:t>Planning activities start as soon as analysis week is completed</a:t>
            </a:r>
            <a:endParaRPr spc="-1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919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608" y="116632"/>
            <a:ext cx="5577602" cy="372669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Phases and </a:t>
            </a:r>
            <a:r>
              <a:rPr lang="en-US" sz="2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Achievements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497095"/>
              </p:ext>
            </p:extLst>
          </p:nvPr>
        </p:nvGraphicFramePr>
        <p:xfrm>
          <a:off x="406441" y="1372798"/>
          <a:ext cx="8229600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0041" y="658578"/>
            <a:ext cx="741682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4 star system. The Project is divided into 3 phases.</a:t>
            </a:r>
            <a:endParaRPr lang="el-G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60" y="1549600"/>
            <a:ext cx="2932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Go live with Property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Data migration of Property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Closure of property legacy system</a:t>
            </a:r>
            <a:endParaRPr lang="el-GR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537" y="2928983"/>
            <a:ext cx="27476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Go live with Motor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Go live with Yachts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Portfolio migration of Yachts</a:t>
            </a:r>
            <a:endParaRPr lang="el-GR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Anytime motor and home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Data migration of Motor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Closure of motor legacy system</a:t>
            </a:r>
            <a:endParaRPr lang="el-GR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92630" y="2288264"/>
            <a:ext cx="1404536" cy="564672"/>
          </a:xfrm>
          <a:prstGeom prst="straightConnector1">
            <a:avLst/>
          </a:prstGeom>
          <a:ln w="31750"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 r="-100000" b="-100000"/>
            </a:gra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62381" y="4313978"/>
            <a:ext cx="1032517" cy="517280"/>
          </a:xfrm>
          <a:prstGeom prst="straightConnector1">
            <a:avLst/>
          </a:prstGeom>
          <a:ln w="31750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92388" y="3501008"/>
            <a:ext cx="27054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Go live with all 5 PAC branches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Migration of PAC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Closure of PAC legacy </a:t>
            </a:r>
            <a:r>
              <a:rPr lang="en-US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system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R&amp;H Assistance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cs typeface="Calibri" panose="020F0502020204030204" pitchFamily="34" charset="0"/>
              </a:rPr>
              <a:t>Core 3</a:t>
            </a: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88224" y="4511880"/>
            <a:ext cx="899926" cy="573304"/>
          </a:xfrm>
          <a:prstGeom prst="straightConnector1">
            <a:avLst/>
          </a:prstGeom>
          <a:ln w="31750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48905" y="1539369"/>
            <a:ext cx="39020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Supporting production is a continuous process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Train users and manage their roles</a:t>
            </a:r>
            <a:endParaRPr lang="el-GR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Develop new functionality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System stability and Bug fixing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Pricing structures and templates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Initiate planning activities for next phase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41537" y="2924364"/>
            <a:ext cx="1890120" cy="1296724"/>
          </a:xfrm>
          <a:prstGeom prst="straightConnector1">
            <a:avLst/>
          </a:prstGeom>
          <a:ln w="31750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10041" y="6093296"/>
            <a:ext cx="741682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great achievement is the composition of a team worthy of valuable results</a:t>
            </a:r>
            <a:endParaRPr lang="el-G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56214" y="4834536"/>
            <a:ext cx="639687" cy="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35896" y="4831258"/>
            <a:ext cx="622244" cy="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11427" y="3284984"/>
            <a:ext cx="1" cy="648072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3839006" y="1124744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4160362" y="1124744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4610441" y="1124744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4933525" y="1124744"/>
            <a:ext cx="216024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FF"/>
              </a:solidFill>
            </a:endParaRPr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58886" y="226282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2010-2013</a:t>
            </a:r>
            <a:endParaRPr lang="el-GR" sz="1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4226" y="507449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2013-2014</a:t>
            </a:r>
            <a:endParaRPr lang="el-GR" sz="1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8090" y="498842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2014-2016</a:t>
            </a:r>
            <a:endParaRPr lang="el-G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2"/>
          <p:cNvSpPr txBox="1"/>
          <p:nvPr/>
        </p:nvSpPr>
        <p:spPr>
          <a:xfrm>
            <a:off x="2267744" y="44624"/>
            <a:ext cx="4824256" cy="44212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r>
              <a:rPr lang="el-GR" sz="2200" b="1" spc="-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</a:t>
            </a:r>
            <a:r>
              <a:rPr lang="en-US" sz="2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Quality Control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TextShape 3"/>
          <p:cNvSpPr txBox="1"/>
          <p:nvPr/>
        </p:nvSpPr>
        <p:spPr>
          <a:xfrm>
            <a:off x="3857620" y="1071546"/>
            <a:ext cx="4788448" cy="478634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79280" lvl="1">
              <a:buClr>
                <a:srgbClr val="CC0000"/>
              </a:buClr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Technical (developers)</a:t>
            </a:r>
          </a:p>
          <a:p>
            <a:pPr marL="179280" lvl="1">
              <a:buClr>
                <a:srgbClr val="CC0000"/>
              </a:buClr>
            </a:pPr>
            <a:endParaRPr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Unit </a:t>
            </a:r>
            <a:r>
              <a:rPr lang="en-US" sz="2000" spc="-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tests (java)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Integration tests (java)</a:t>
            </a:r>
            <a:endParaRPr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 to end tests (Selenium)</a:t>
            </a:r>
            <a:endParaRPr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280" lvl="1">
              <a:buClr>
                <a:srgbClr val="CC0000"/>
              </a:buClr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280" lvl="1">
              <a:buClr>
                <a:srgbClr val="CC0000"/>
              </a:buClr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Functional (Test team)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9280" lvl="1">
              <a:buClr>
                <a:srgbClr val="CC0000"/>
              </a:buClr>
            </a:pPr>
            <a:r>
              <a:rPr lang="en-US" sz="1600" spc="-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Execute predefined user scenarios</a:t>
            </a: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Automated tests (Silk)</a:t>
            </a: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User </a:t>
            </a:r>
            <a:r>
              <a:rPr lang="en-US" spc="-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acceptance </a:t>
            </a:r>
            <a:r>
              <a:rPr lang="en-US" spc="-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tests</a:t>
            </a:r>
            <a:endParaRPr lang="en-US" sz="1200" spc="-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800" lvl="1" indent="-182520">
              <a:buClr>
                <a:srgbClr val="CC0000"/>
              </a:buClr>
            </a:pPr>
            <a:endParaRPr lang="en-US" spc="-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800" lvl="1" indent="-182520">
              <a:buClr>
                <a:srgbClr val="CC0000"/>
              </a:buClr>
            </a:pPr>
            <a:r>
              <a:rPr lang="en-US" spc="-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of </a:t>
            </a:r>
            <a:r>
              <a:rPr lang="en-US" spc="-1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Jira</a:t>
            </a:r>
            <a:endParaRPr lang="en-US" spc="-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800" lvl="1" indent="-182520">
              <a:buClr>
                <a:srgbClr val="CC0000"/>
              </a:buClr>
            </a:pPr>
            <a:endParaRPr lang="en-US" spc="-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800" lvl="1" indent="-182520">
              <a:buClr>
                <a:srgbClr val="CC0000"/>
              </a:buClr>
              <a:buFont typeface="Wingdings" pitchFamily="2" charset="2"/>
              <a:buChar char="§"/>
            </a:pPr>
            <a:r>
              <a:rPr lang="en-US" spc="-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Bug tracking tool</a:t>
            </a:r>
          </a:p>
          <a:p>
            <a:pPr marL="361800" lvl="1" indent="-182520">
              <a:buClr>
                <a:srgbClr val="CC0000"/>
              </a:buClr>
              <a:buFont typeface="Wingdings" pitchFamily="2" charset="2"/>
              <a:buChar char="§"/>
            </a:pPr>
            <a:r>
              <a:rPr lang="en-US" spc="-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Issues and change requests</a:t>
            </a:r>
          </a:p>
          <a:p>
            <a:pPr marL="361800" lvl="1" indent="-182520">
              <a:buClr>
                <a:srgbClr val="CC0000"/>
              </a:buClr>
              <a:buFont typeface="Wingdings" pitchFamily="2" charset="2"/>
              <a:buChar char="§"/>
            </a:pPr>
            <a:r>
              <a:rPr lang="en-US" spc="-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Report generator</a:t>
            </a:r>
          </a:p>
        </p:txBody>
      </p:sp>
      <p:sp>
        <p:nvSpPr>
          <p:cNvPr id="178" name="TextShape 4"/>
          <p:cNvSpPr txBox="1"/>
          <p:nvPr/>
        </p:nvSpPr>
        <p:spPr>
          <a:xfrm rot="3933000">
            <a:off x="7225200" y="2299680"/>
            <a:ext cx="126000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l-GR" sz="1400" b="1" spc="-1" dirty="0">
                <a:solidFill>
                  <a:srgbClr val="FFFFFF"/>
                </a:solidFill>
                <a:latin typeface="Tahoma"/>
              </a:rPr>
              <a:t>Automated</a:t>
            </a:r>
            <a:endParaRPr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67938" name="Picture 2" descr="C:\Paschalis\Personal\tes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3644926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5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2339752" y="44624"/>
            <a:ext cx="5804148" cy="44212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/>
          <a:p>
            <a:r>
              <a:rPr lang="el-GR" sz="2200" b="1" spc="-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0" name="Picture 179"/>
          <p:cNvPicPr/>
          <p:nvPr/>
        </p:nvPicPr>
        <p:blipFill>
          <a:blip r:embed="rId2"/>
          <a:stretch/>
        </p:blipFill>
        <p:spPr>
          <a:xfrm>
            <a:off x="824110" y="1988840"/>
            <a:ext cx="2970266" cy="2023314"/>
          </a:xfrm>
          <a:prstGeom prst="rect">
            <a:avLst/>
          </a:prstGeom>
          <a:ln>
            <a:noFill/>
          </a:ln>
        </p:spPr>
      </p:pic>
      <p:sp>
        <p:nvSpPr>
          <p:cNvPr id="181" name="TextShape 2"/>
          <p:cNvSpPr txBox="1"/>
          <p:nvPr/>
        </p:nvSpPr>
        <p:spPr>
          <a:xfrm>
            <a:off x="4103854" y="1340768"/>
            <a:ext cx="4500594" cy="352839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1800" lvl="1" indent="-182520">
              <a:spcAft>
                <a:spcPts val="600"/>
              </a:spcAft>
              <a:buClr>
                <a:srgbClr val="CC0000"/>
              </a:buClr>
              <a:buFont typeface="Wingdings" charset="2"/>
              <a:buChar char=""/>
            </a:pPr>
            <a:r>
              <a:rPr lang="en-US" sz="2000" spc="-1" dirty="0">
                <a:solidFill>
                  <a:srgbClr val="000000"/>
                </a:solidFill>
                <a:latin typeface="Tahoma"/>
              </a:rPr>
              <a:t>Performance tests with heavy workload simulation</a:t>
            </a:r>
            <a:endParaRPr dirty="0"/>
          </a:p>
          <a:p>
            <a:pPr marL="718920" lvl="2" indent="-177840">
              <a:spcAft>
                <a:spcPts val="600"/>
              </a:spcAft>
              <a:buClr>
                <a:srgbClr val="808080"/>
              </a:buClr>
              <a:buFont typeface="Tahoma"/>
              <a:buChar char="•"/>
            </a:pPr>
            <a:r>
              <a:rPr lang="en-US" sz="1800" spc="-1" dirty="0">
                <a:solidFill>
                  <a:srgbClr val="000000"/>
                </a:solidFill>
                <a:latin typeface="Tahoma"/>
              </a:rPr>
              <a:t>Web user interface </a:t>
            </a:r>
            <a:endParaRPr dirty="0"/>
          </a:p>
          <a:p>
            <a:pPr marL="718920" lvl="2" indent="-177840">
              <a:spcAft>
                <a:spcPts val="600"/>
              </a:spcAft>
              <a:buClr>
                <a:srgbClr val="808080"/>
              </a:buClr>
              <a:buFont typeface="Tahoma"/>
              <a:buChar char="•"/>
            </a:pPr>
            <a:r>
              <a:rPr lang="en-US" sz="1800" spc="-1" dirty="0">
                <a:solidFill>
                  <a:srgbClr val="000000"/>
                </a:solidFill>
                <a:latin typeface="Tahoma"/>
              </a:rPr>
              <a:t>Web services </a:t>
            </a:r>
            <a:endParaRPr dirty="0"/>
          </a:p>
          <a:p>
            <a:pPr marL="361800" lvl="1" indent="-182520">
              <a:spcAft>
                <a:spcPts val="600"/>
              </a:spcAft>
              <a:buClr>
                <a:srgbClr val="CC0000"/>
              </a:buClr>
              <a:buFont typeface="Wingdings" charset="2"/>
              <a:buChar char=""/>
            </a:pPr>
            <a:r>
              <a:rPr lang="en-US" sz="2000" spc="-1" dirty="0">
                <a:solidFill>
                  <a:srgbClr val="000000"/>
                </a:solidFill>
                <a:latin typeface="Tahoma"/>
              </a:rPr>
              <a:t>Profiling</a:t>
            </a:r>
            <a:endParaRPr dirty="0"/>
          </a:p>
          <a:p>
            <a:pPr marL="361800" lvl="1" indent="-182520">
              <a:spcAft>
                <a:spcPts val="600"/>
              </a:spcAft>
              <a:buClr>
                <a:srgbClr val="CC0000"/>
              </a:buClr>
              <a:buFont typeface="Wingdings" charset="2"/>
              <a:buChar char=""/>
            </a:pPr>
            <a:r>
              <a:rPr lang="en-US" sz="2000" spc="-1" dirty="0">
                <a:solidFill>
                  <a:srgbClr val="000000"/>
                </a:solidFill>
                <a:latin typeface="Tahoma"/>
              </a:rPr>
              <a:t>Monitoring UAT and Production environments</a:t>
            </a:r>
            <a:endParaRPr sz="2000" dirty="0"/>
          </a:p>
          <a:p>
            <a:pPr marL="361800" lvl="1" indent="-182520">
              <a:spcAft>
                <a:spcPts val="600"/>
              </a:spcAft>
              <a:buClr>
                <a:srgbClr val="CC0000"/>
              </a:buClr>
              <a:buFont typeface="Wingdings" charset="2"/>
              <a:buChar char=""/>
            </a:pPr>
            <a:r>
              <a:rPr lang="en-US" sz="2000" spc="-1" dirty="0">
                <a:solidFill>
                  <a:srgbClr val="000000"/>
                </a:solidFill>
                <a:latin typeface="Tahoma"/>
              </a:rPr>
              <a:t>Performance management process is monitored by </a:t>
            </a:r>
            <a:r>
              <a:rPr lang="en-US" sz="2000" spc="-1" dirty="0" smtClean="0">
                <a:solidFill>
                  <a:srgbClr val="000000"/>
                </a:solidFill>
                <a:latin typeface="Tahoma"/>
              </a:rPr>
              <a:t>SIG</a:t>
            </a:r>
            <a:r>
              <a:rPr lang="en-US" sz="1600" spc="-1" dirty="0" smtClean="0">
                <a:solidFill>
                  <a:srgbClr val="000000"/>
                </a:solidFill>
                <a:latin typeface="Tahoma"/>
              </a:rPr>
              <a:t> </a:t>
            </a:r>
            <a:endParaRPr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7021513" y="3970338"/>
            <a:ext cx="711200" cy="22780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mtClean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33388" y="850900"/>
            <a:ext cx="8277225" cy="5394325"/>
            <a:chOff x="273" y="536"/>
            <a:chExt cx="5214" cy="339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399" name="Rectangle 67"/>
            <p:cNvSpPr>
              <a:spLocks noChangeArrowheads="1"/>
            </p:cNvSpPr>
            <p:nvPr/>
          </p:nvSpPr>
          <p:spPr bwMode="auto">
            <a:xfrm>
              <a:off x="3236" y="1992"/>
              <a:ext cx="453" cy="14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Motor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00" name="Rectangle 70"/>
            <p:cNvSpPr>
              <a:spLocks noChangeArrowheads="1"/>
            </p:cNvSpPr>
            <p:nvPr/>
          </p:nvSpPr>
          <p:spPr bwMode="auto">
            <a:xfrm>
              <a:off x="1985" y="3029"/>
              <a:ext cx="1140" cy="3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SI Claims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01" name="Rectangle 71"/>
            <p:cNvSpPr>
              <a:spLocks noChangeArrowheads="1"/>
            </p:cNvSpPr>
            <p:nvPr/>
          </p:nvSpPr>
          <p:spPr bwMode="auto">
            <a:xfrm>
              <a:off x="1985" y="3481"/>
              <a:ext cx="1700" cy="4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Claims Payments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02" name="Rectangle 75"/>
            <p:cNvSpPr>
              <a:spLocks noChangeArrowheads="1"/>
            </p:cNvSpPr>
            <p:nvPr/>
          </p:nvSpPr>
          <p:spPr bwMode="auto">
            <a:xfrm>
              <a:off x="3817" y="2505"/>
              <a:ext cx="453" cy="1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Legal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Protection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Claims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03" name="Rectangle 78"/>
            <p:cNvSpPr>
              <a:spLocks noChangeArrowheads="1"/>
            </p:cNvSpPr>
            <p:nvPr/>
          </p:nvSpPr>
          <p:spPr bwMode="auto">
            <a:xfrm>
              <a:off x="4418" y="2505"/>
              <a:ext cx="453" cy="1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dirty="0">
                  <a:solidFill>
                    <a:srgbClr val="FFFFFF"/>
                  </a:solidFill>
                  <a:ea typeface="ＭＳ Ｐゴシック" pitchFamily="34" charset="-128"/>
                </a:rPr>
                <a:t>Legal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dirty="0">
                  <a:solidFill>
                    <a:srgbClr val="FFFFFF"/>
                  </a:solidFill>
                  <a:ea typeface="ＭＳ Ｐゴシック" pitchFamily="34" charset="-128"/>
                </a:rPr>
                <a:t>Protection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dirty="0">
                  <a:solidFill>
                    <a:srgbClr val="FFFFFF"/>
                  </a:solidFill>
                  <a:ea typeface="ＭＳ Ｐゴシック" pitchFamily="34" charset="-128"/>
                </a:rPr>
                <a:t>Issuing</a:t>
              </a:r>
              <a:endParaRPr lang="el-GR" altLang="el-GR" sz="120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04" name="Rectangle 76"/>
            <p:cNvSpPr>
              <a:spLocks noChangeArrowheads="1"/>
            </p:cNvSpPr>
            <p:nvPr/>
          </p:nvSpPr>
          <p:spPr bwMode="auto">
            <a:xfrm>
              <a:off x="3232" y="127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ODS Motor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05" name="Rectangle 76"/>
            <p:cNvSpPr>
              <a:spLocks noChangeArrowheads="1"/>
            </p:cNvSpPr>
            <p:nvPr/>
          </p:nvSpPr>
          <p:spPr bwMode="auto">
            <a:xfrm>
              <a:off x="3231" y="1629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Gen. Led. for Motor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06" name="Rectangle 68"/>
            <p:cNvSpPr>
              <a:spLocks noChangeArrowheads="1"/>
            </p:cNvSpPr>
            <p:nvPr/>
          </p:nvSpPr>
          <p:spPr bwMode="auto">
            <a:xfrm>
              <a:off x="1985" y="1992"/>
              <a:ext cx="477" cy="9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Property </a:t>
              </a:r>
            </a:p>
          </p:txBody>
        </p:sp>
        <p:sp>
          <p:nvSpPr>
            <p:cNvPr id="14407" name="Rectangle 72"/>
            <p:cNvSpPr>
              <a:spLocks noChangeArrowheads="1"/>
            </p:cNvSpPr>
            <p:nvPr/>
          </p:nvSpPr>
          <p:spPr bwMode="auto">
            <a:xfrm>
              <a:off x="3817" y="1992"/>
              <a:ext cx="1054" cy="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PAC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08" name="Rectangle 83"/>
            <p:cNvSpPr>
              <a:spLocks noChangeArrowheads="1"/>
            </p:cNvSpPr>
            <p:nvPr/>
          </p:nvSpPr>
          <p:spPr bwMode="auto">
            <a:xfrm>
              <a:off x="867" y="1992"/>
              <a:ext cx="453" cy="1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Life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&amp;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Health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Admin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09" name="Rectangle 76"/>
            <p:cNvSpPr>
              <a:spLocks noChangeArrowheads="1"/>
            </p:cNvSpPr>
            <p:nvPr/>
          </p:nvSpPr>
          <p:spPr bwMode="auto">
            <a:xfrm>
              <a:off x="1985" y="1273"/>
              <a:ext cx="48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ODS Prop.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10" name="Rectangle 76"/>
            <p:cNvSpPr>
              <a:spLocks noChangeArrowheads="1"/>
            </p:cNvSpPr>
            <p:nvPr/>
          </p:nvSpPr>
          <p:spPr bwMode="auto">
            <a:xfrm>
              <a:off x="3816" y="1273"/>
              <a:ext cx="105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ODS PAC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11" name="Rectangle 76"/>
            <p:cNvSpPr>
              <a:spLocks noChangeArrowheads="1"/>
            </p:cNvSpPr>
            <p:nvPr/>
          </p:nvSpPr>
          <p:spPr bwMode="auto">
            <a:xfrm>
              <a:off x="1985" y="1629"/>
              <a:ext cx="48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G.L. for Property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12" name="Rectangle 76"/>
            <p:cNvSpPr>
              <a:spLocks noChangeArrowheads="1"/>
            </p:cNvSpPr>
            <p:nvPr/>
          </p:nvSpPr>
          <p:spPr bwMode="auto">
            <a:xfrm>
              <a:off x="3815" y="1636"/>
              <a:ext cx="105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Gen. Ledger for PAC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13" name="Rectangle 80"/>
            <p:cNvSpPr>
              <a:spLocks noChangeArrowheads="1"/>
            </p:cNvSpPr>
            <p:nvPr/>
          </p:nvSpPr>
          <p:spPr bwMode="auto">
            <a:xfrm>
              <a:off x="870" y="3481"/>
              <a:ext cx="453" cy="4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Non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Medi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Claims</a:t>
              </a:r>
            </a:p>
          </p:txBody>
        </p:sp>
        <p:sp>
          <p:nvSpPr>
            <p:cNvPr id="14414" name="Rectangle 69"/>
            <p:cNvSpPr>
              <a:spLocks noChangeArrowheads="1"/>
            </p:cNvSpPr>
            <p:nvPr/>
          </p:nvSpPr>
          <p:spPr bwMode="auto">
            <a:xfrm>
              <a:off x="2654" y="1992"/>
              <a:ext cx="453" cy="9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TPL </a:t>
              </a:r>
            </a:p>
          </p:txBody>
        </p:sp>
        <p:sp>
          <p:nvSpPr>
            <p:cNvPr id="14415" name="Rectangle 73"/>
            <p:cNvSpPr>
              <a:spLocks noChangeArrowheads="1"/>
            </p:cNvSpPr>
            <p:nvPr/>
          </p:nvSpPr>
          <p:spPr bwMode="auto">
            <a:xfrm>
              <a:off x="5008" y="2003"/>
              <a:ext cx="453" cy="19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dirty="0" smtClean="0">
                  <a:solidFill>
                    <a:srgbClr val="FFFFFF"/>
                  </a:solidFill>
                  <a:ea typeface="ＭＳ Ｐゴシック" pitchFamily="34" charset="-128"/>
                </a:rPr>
                <a:t>R&amp;H</a:t>
              </a:r>
              <a:endParaRPr lang="el-GR" altLang="el-GR" sz="120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16" name="Rectangle 74"/>
            <p:cNvSpPr>
              <a:spLocks noChangeArrowheads="1"/>
            </p:cNvSpPr>
            <p:nvPr/>
          </p:nvSpPr>
          <p:spPr bwMode="auto">
            <a:xfrm>
              <a:off x="1435" y="2717"/>
              <a:ext cx="453" cy="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Group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Life 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P &amp; C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17" name="Rectangle 76"/>
            <p:cNvSpPr>
              <a:spLocks noChangeArrowheads="1"/>
            </p:cNvSpPr>
            <p:nvPr/>
          </p:nvSpPr>
          <p:spPr bwMode="auto">
            <a:xfrm>
              <a:off x="273" y="1273"/>
              <a:ext cx="1049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ODS for Life&amp; Health 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18" name="Rectangle 77"/>
            <p:cNvSpPr>
              <a:spLocks noChangeArrowheads="1"/>
            </p:cNvSpPr>
            <p:nvPr/>
          </p:nvSpPr>
          <p:spPr bwMode="auto">
            <a:xfrm>
              <a:off x="273" y="1992"/>
              <a:ext cx="453" cy="1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Life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&amp;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Health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Issuing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19" name="Rectangle 79"/>
            <p:cNvSpPr>
              <a:spLocks noChangeArrowheads="1"/>
            </p:cNvSpPr>
            <p:nvPr/>
          </p:nvSpPr>
          <p:spPr bwMode="auto">
            <a:xfrm>
              <a:off x="273" y="3481"/>
              <a:ext cx="453" cy="4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Medi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Claims</a:t>
              </a:r>
            </a:p>
          </p:txBody>
        </p:sp>
        <p:sp>
          <p:nvSpPr>
            <p:cNvPr id="14420" name="Rectangle 82"/>
            <p:cNvSpPr>
              <a:spLocks noChangeArrowheads="1"/>
            </p:cNvSpPr>
            <p:nvPr/>
          </p:nvSpPr>
          <p:spPr bwMode="auto">
            <a:xfrm>
              <a:off x="273" y="914"/>
              <a:ext cx="5214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AMS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21" name="Rectangle 84"/>
            <p:cNvSpPr>
              <a:spLocks noChangeArrowheads="1"/>
            </p:cNvSpPr>
            <p:nvPr/>
          </p:nvSpPr>
          <p:spPr bwMode="auto">
            <a:xfrm>
              <a:off x="273" y="536"/>
              <a:ext cx="253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Sales MIS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22" name="Rectangle 85"/>
            <p:cNvSpPr>
              <a:spLocks noChangeArrowheads="1"/>
            </p:cNvSpPr>
            <p:nvPr/>
          </p:nvSpPr>
          <p:spPr bwMode="auto">
            <a:xfrm>
              <a:off x="2955" y="536"/>
              <a:ext cx="253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STATS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23" name="Rectangle 76"/>
            <p:cNvSpPr>
              <a:spLocks noChangeArrowheads="1"/>
            </p:cNvSpPr>
            <p:nvPr/>
          </p:nvSpPr>
          <p:spPr bwMode="auto">
            <a:xfrm>
              <a:off x="1435" y="127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ODS Prop.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24" name="Rectangle 73"/>
            <p:cNvSpPr>
              <a:spLocks noChangeArrowheads="1"/>
            </p:cNvSpPr>
            <p:nvPr/>
          </p:nvSpPr>
          <p:spPr bwMode="auto">
            <a:xfrm>
              <a:off x="1435" y="1992"/>
              <a:ext cx="453" cy="6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Crews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25" name="Rectangle 76"/>
            <p:cNvSpPr>
              <a:spLocks noChangeArrowheads="1"/>
            </p:cNvSpPr>
            <p:nvPr/>
          </p:nvSpPr>
          <p:spPr bwMode="auto">
            <a:xfrm>
              <a:off x="2645" y="127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ODS TPL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26" name="Rectangle 76"/>
            <p:cNvSpPr>
              <a:spLocks noChangeArrowheads="1"/>
            </p:cNvSpPr>
            <p:nvPr/>
          </p:nvSpPr>
          <p:spPr bwMode="auto">
            <a:xfrm>
              <a:off x="5004" y="127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ODS R.Ass.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27" name="Rectangle 79"/>
            <p:cNvSpPr>
              <a:spLocks noChangeArrowheads="1"/>
            </p:cNvSpPr>
            <p:nvPr/>
          </p:nvSpPr>
          <p:spPr bwMode="auto">
            <a:xfrm>
              <a:off x="273" y="1639"/>
              <a:ext cx="1049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Gen. Ledger for Life</a:t>
              </a:r>
            </a:p>
          </p:txBody>
        </p:sp>
        <p:sp>
          <p:nvSpPr>
            <p:cNvPr id="14428" name="Rectangle 76"/>
            <p:cNvSpPr>
              <a:spLocks noChangeArrowheads="1"/>
            </p:cNvSpPr>
            <p:nvPr/>
          </p:nvSpPr>
          <p:spPr bwMode="auto">
            <a:xfrm>
              <a:off x="1435" y="163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G.L. for Group Life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29" name="Rectangle 76"/>
            <p:cNvSpPr>
              <a:spLocks noChangeArrowheads="1"/>
            </p:cNvSpPr>
            <p:nvPr/>
          </p:nvSpPr>
          <p:spPr bwMode="auto">
            <a:xfrm>
              <a:off x="2645" y="1629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Gen. Ledger for TPL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30" name="Rectangle 76"/>
            <p:cNvSpPr>
              <a:spLocks noChangeArrowheads="1"/>
            </p:cNvSpPr>
            <p:nvPr/>
          </p:nvSpPr>
          <p:spPr bwMode="auto">
            <a:xfrm>
              <a:off x="5003" y="163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Gen. Ledg. For R.Ass.</a:t>
              </a:r>
              <a:endParaRPr lang="el-GR" altLang="el-GR" sz="12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431" name="Rectangle 80"/>
            <p:cNvSpPr>
              <a:spLocks noChangeArrowheads="1"/>
            </p:cNvSpPr>
            <p:nvPr/>
          </p:nvSpPr>
          <p:spPr bwMode="auto">
            <a:xfrm>
              <a:off x="1435" y="3481"/>
              <a:ext cx="453" cy="4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Group Life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>
                  <a:solidFill>
                    <a:srgbClr val="FFFFFF"/>
                  </a:solidFill>
                  <a:ea typeface="ＭＳ Ｐゴシック" pitchFamily="34" charset="-128"/>
                </a:rPr>
                <a:t>Claims</a:t>
              </a:r>
            </a:p>
          </p:txBody>
        </p:sp>
      </p:grpSp>
      <p:sp>
        <p:nvSpPr>
          <p:cNvPr id="10243" name="Rectangle 36"/>
          <p:cNvSpPr>
            <a:spLocks noChangeArrowheads="1"/>
          </p:cNvSpPr>
          <p:nvPr/>
        </p:nvSpPr>
        <p:spPr bwMode="auto">
          <a:xfrm>
            <a:off x="2017713" y="128588"/>
            <a:ext cx="6700837" cy="492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contribution on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landscape transformation</a:t>
            </a:r>
          </a:p>
        </p:txBody>
      </p:sp>
      <p:sp>
        <p:nvSpPr>
          <p:cNvPr id="14340" name="Rectangle 67"/>
          <p:cNvSpPr>
            <a:spLocks noChangeArrowheads="1"/>
          </p:cNvSpPr>
          <p:nvPr/>
        </p:nvSpPr>
        <p:spPr bwMode="auto">
          <a:xfrm>
            <a:off x="5137150" y="3162300"/>
            <a:ext cx="719138" cy="2233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Motor</a:t>
            </a:r>
            <a:endParaRPr lang="el-GR" altLang="el-GR" sz="1200" b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41" name="Rectangle 70"/>
          <p:cNvSpPr>
            <a:spLocks noChangeArrowheads="1"/>
          </p:cNvSpPr>
          <p:nvPr/>
        </p:nvSpPr>
        <p:spPr bwMode="auto">
          <a:xfrm>
            <a:off x="3151188" y="4808538"/>
            <a:ext cx="180975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SI Claims</a:t>
            </a:r>
            <a:endParaRPr lang="el-GR" altLang="el-GR" sz="1200" b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42" name="Rectangle 71"/>
          <p:cNvSpPr>
            <a:spLocks noChangeArrowheads="1"/>
          </p:cNvSpPr>
          <p:nvPr/>
        </p:nvSpPr>
        <p:spPr bwMode="auto">
          <a:xfrm>
            <a:off x="3151188" y="5526088"/>
            <a:ext cx="2698750" cy="719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Claims Payments</a:t>
            </a:r>
            <a:endParaRPr lang="el-GR" altLang="el-GR" sz="1200" b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43" name="Rectangle 75"/>
          <p:cNvSpPr>
            <a:spLocks noChangeArrowheads="1"/>
          </p:cNvSpPr>
          <p:nvPr/>
        </p:nvSpPr>
        <p:spPr bwMode="auto">
          <a:xfrm>
            <a:off x="6059488" y="3976688"/>
            <a:ext cx="719137" cy="22685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Legal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Protection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Claims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45" name="Rectangle 72"/>
          <p:cNvSpPr>
            <a:spLocks noChangeArrowheads="1"/>
          </p:cNvSpPr>
          <p:nvPr/>
        </p:nvSpPr>
        <p:spPr bwMode="auto">
          <a:xfrm>
            <a:off x="6059488" y="3162300"/>
            <a:ext cx="1673225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dirty="0" smtClean="0">
                <a:solidFill>
                  <a:srgbClr val="FFFFFF"/>
                </a:solidFill>
                <a:ea typeface="ＭＳ Ｐゴシック" pitchFamily="34" charset="-128"/>
              </a:rPr>
              <a:t>PAC</a:t>
            </a:r>
            <a:endParaRPr lang="el-GR" altLang="el-GR" sz="1200" b="0" dirty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46" name="Rectangle 80"/>
          <p:cNvSpPr>
            <a:spLocks noChangeArrowheads="1"/>
          </p:cNvSpPr>
          <p:nvPr/>
        </p:nvSpPr>
        <p:spPr bwMode="auto">
          <a:xfrm>
            <a:off x="1381125" y="5519738"/>
            <a:ext cx="719138" cy="719137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Non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Medi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Claims</a:t>
            </a:r>
          </a:p>
        </p:txBody>
      </p:sp>
      <p:sp>
        <p:nvSpPr>
          <p:cNvPr id="14347" name="Rectangle 69"/>
          <p:cNvSpPr>
            <a:spLocks noChangeArrowheads="1"/>
          </p:cNvSpPr>
          <p:nvPr/>
        </p:nvSpPr>
        <p:spPr bwMode="auto">
          <a:xfrm>
            <a:off x="4213225" y="3162300"/>
            <a:ext cx="719138" cy="1512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TPL </a:t>
            </a:r>
          </a:p>
        </p:txBody>
      </p:sp>
      <p:sp>
        <p:nvSpPr>
          <p:cNvPr id="14349" name="Rectangle 74"/>
          <p:cNvSpPr>
            <a:spLocks noChangeArrowheads="1"/>
          </p:cNvSpPr>
          <p:nvPr/>
        </p:nvSpPr>
        <p:spPr bwMode="auto">
          <a:xfrm>
            <a:off x="2278063" y="4313238"/>
            <a:ext cx="719137" cy="1104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Group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Life &amp;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P &amp; C</a:t>
            </a:r>
            <a:endParaRPr lang="el-GR" altLang="el-GR" sz="1200" b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50" name="Rectangle 79"/>
          <p:cNvSpPr>
            <a:spLocks noChangeArrowheads="1"/>
          </p:cNvSpPr>
          <p:nvPr/>
        </p:nvSpPr>
        <p:spPr bwMode="auto">
          <a:xfrm>
            <a:off x="433388" y="5516563"/>
            <a:ext cx="719137" cy="719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Medi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Claims</a:t>
            </a:r>
          </a:p>
        </p:txBody>
      </p:sp>
      <p:sp>
        <p:nvSpPr>
          <p:cNvPr id="14351" name="Rectangle 73"/>
          <p:cNvSpPr>
            <a:spLocks noChangeArrowheads="1"/>
          </p:cNvSpPr>
          <p:nvPr/>
        </p:nvSpPr>
        <p:spPr bwMode="auto">
          <a:xfrm>
            <a:off x="2278063" y="3162300"/>
            <a:ext cx="719137" cy="1044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Crews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52" name="Rectangle 80"/>
          <p:cNvSpPr>
            <a:spLocks noChangeArrowheads="1"/>
          </p:cNvSpPr>
          <p:nvPr/>
        </p:nvSpPr>
        <p:spPr bwMode="auto">
          <a:xfrm>
            <a:off x="2278063" y="5526088"/>
            <a:ext cx="719137" cy="719137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Group Life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000000"/>
                </a:solidFill>
                <a:ea typeface="ＭＳ Ｐゴシック" pitchFamily="34" charset="-128"/>
              </a:rPr>
              <a:t>Claims</a:t>
            </a:r>
          </a:p>
        </p:txBody>
      </p:sp>
      <p:sp>
        <p:nvSpPr>
          <p:cNvPr id="14353" name="Rectangle 84"/>
          <p:cNvSpPr>
            <a:spLocks noChangeArrowheads="1"/>
          </p:cNvSpPr>
          <p:nvPr/>
        </p:nvSpPr>
        <p:spPr bwMode="auto">
          <a:xfrm>
            <a:off x="433388" y="850900"/>
            <a:ext cx="401955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Sales MIS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14354" name="Group 78"/>
          <p:cNvGrpSpPr>
            <a:grpSpLocks/>
          </p:cNvGrpSpPr>
          <p:nvPr/>
        </p:nvGrpSpPr>
        <p:grpSpPr bwMode="auto">
          <a:xfrm>
            <a:off x="442913" y="850900"/>
            <a:ext cx="8277225" cy="5368925"/>
            <a:chOff x="273" y="536"/>
            <a:chExt cx="5214" cy="338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377" name="Rectangle 85"/>
            <p:cNvSpPr>
              <a:spLocks noChangeArrowheads="1"/>
            </p:cNvSpPr>
            <p:nvPr/>
          </p:nvSpPr>
          <p:spPr bwMode="auto">
            <a:xfrm>
              <a:off x="2955" y="536"/>
              <a:ext cx="253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STATS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78" name="Rectangle 76"/>
            <p:cNvSpPr>
              <a:spLocks noChangeArrowheads="1"/>
            </p:cNvSpPr>
            <p:nvPr/>
          </p:nvSpPr>
          <p:spPr bwMode="auto">
            <a:xfrm>
              <a:off x="3232" y="127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ODS Motor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79" name="Rectangle 76"/>
            <p:cNvSpPr>
              <a:spLocks noChangeArrowheads="1"/>
            </p:cNvSpPr>
            <p:nvPr/>
          </p:nvSpPr>
          <p:spPr bwMode="auto">
            <a:xfrm>
              <a:off x="3231" y="1629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000" b="0" smtClean="0">
                  <a:solidFill>
                    <a:srgbClr val="FFFFFF"/>
                  </a:solidFill>
                  <a:ea typeface="ＭＳ Ｐゴシック" pitchFamily="34" charset="-128"/>
                </a:rPr>
                <a:t>Gen. Led. for Motor</a:t>
              </a:r>
              <a:endParaRPr lang="el-GR" altLang="el-GR" sz="10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80" name="Rectangle 68"/>
            <p:cNvSpPr>
              <a:spLocks noChangeArrowheads="1"/>
            </p:cNvSpPr>
            <p:nvPr/>
          </p:nvSpPr>
          <p:spPr bwMode="auto">
            <a:xfrm>
              <a:off x="1985" y="1992"/>
              <a:ext cx="471" cy="9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Property </a:t>
              </a:r>
            </a:p>
          </p:txBody>
        </p:sp>
        <p:sp>
          <p:nvSpPr>
            <p:cNvPr id="14381" name="Rectangle 83"/>
            <p:cNvSpPr>
              <a:spLocks noChangeArrowheads="1"/>
            </p:cNvSpPr>
            <p:nvPr/>
          </p:nvSpPr>
          <p:spPr bwMode="auto">
            <a:xfrm>
              <a:off x="867" y="1992"/>
              <a:ext cx="453" cy="1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Life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&amp;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Health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Admin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82" name="Rectangle 76"/>
            <p:cNvSpPr>
              <a:spLocks noChangeArrowheads="1"/>
            </p:cNvSpPr>
            <p:nvPr/>
          </p:nvSpPr>
          <p:spPr bwMode="auto">
            <a:xfrm>
              <a:off x="1985" y="1273"/>
              <a:ext cx="48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ODS Prop.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83" name="Rectangle 76"/>
            <p:cNvSpPr>
              <a:spLocks noChangeArrowheads="1"/>
            </p:cNvSpPr>
            <p:nvPr/>
          </p:nvSpPr>
          <p:spPr bwMode="auto">
            <a:xfrm>
              <a:off x="3816" y="1273"/>
              <a:ext cx="105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ODS PAC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84" name="Rectangle 76"/>
            <p:cNvSpPr>
              <a:spLocks noChangeArrowheads="1"/>
            </p:cNvSpPr>
            <p:nvPr/>
          </p:nvSpPr>
          <p:spPr bwMode="auto">
            <a:xfrm>
              <a:off x="1985" y="1629"/>
              <a:ext cx="48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</a:rPr>
                <a:t>G.L. for Property</a:t>
              </a:r>
              <a:endParaRPr lang="el-GR" altLang="el-GR" sz="1200" b="0" smtClean="0">
                <a:solidFill>
                  <a:srgbClr val="FFFFFF"/>
                </a:solidFill>
              </a:endParaRPr>
            </a:p>
          </p:txBody>
        </p:sp>
        <p:sp>
          <p:nvSpPr>
            <p:cNvPr id="14385" name="Rectangle 76"/>
            <p:cNvSpPr>
              <a:spLocks noChangeArrowheads="1"/>
            </p:cNvSpPr>
            <p:nvPr/>
          </p:nvSpPr>
          <p:spPr bwMode="auto">
            <a:xfrm>
              <a:off x="3815" y="1636"/>
              <a:ext cx="105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Gen. Ledger for PAC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86" name="Rectangle 76"/>
            <p:cNvSpPr>
              <a:spLocks noChangeArrowheads="1"/>
            </p:cNvSpPr>
            <p:nvPr/>
          </p:nvSpPr>
          <p:spPr bwMode="auto">
            <a:xfrm>
              <a:off x="273" y="1273"/>
              <a:ext cx="1049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ODS for Life&amp; Health 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87" name="Rectangle 77"/>
            <p:cNvSpPr>
              <a:spLocks noChangeArrowheads="1"/>
            </p:cNvSpPr>
            <p:nvPr/>
          </p:nvSpPr>
          <p:spPr bwMode="auto">
            <a:xfrm>
              <a:off x="273" y="1992"/>
              <a:ext cx="453" cy="1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Life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&amp;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Health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Issuing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88" name="Rectangle 82"/>
            <p:cNvSpPr>
              <a:spLocks noChangeArrowheads="1"/>
            </p:cNvSpPr>
            <p:nvPr/>
          </p:nvSpPr>
          <p:spPr bwMode="auto">
            <a:xfrm>
              <a:off x="273" y="914"/>
              <a:ext cx="5214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AMS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89" name="Rectangle 76"/>
            <p:cNvSpPr>
              <a:spLocks noChangeArrowheads="1"/>
            </p:cNvSpPr>
            <p:nvPr/>
          </p:nvSpPr>
          <p:spPr bwMode="auto">
            <a:xfrm>
              <a:off x="1435" y="127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ODS Prop.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90" name="Rectangle 76"/>
            <p:cNvSpPr>
              <a:spLocks noChangeArrowheads="1"/>
            </p:cNvSpPr>
            <p:nvPr/>
          </p:nvSpPr>
          <p:spPr bwMode="auto">
            <a:xfrm>
              <a:off x="2645" y="127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ODS TPL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91" name="Rectangle 76"/>
            <p:cNvSpPr>
              <a:spLocks noChangeArrowheads="1"/>
            </p:cNvSpPr>
            <p:nvPr/>
          </p:nvSpPr>
          <p:spPr bwMode="auto">
            <a:xfrm>
              <a:off x="5004" y="127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ODS R.Ass.</a:t>
              </a:r>
              <a:endParaRPr lang="el-GR" altLang="el-GR" sz="12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92" name="Rectangle 79"/>
            <p:cNvSpPr>
              <a:spLocks noChangeArrowheads="1"/>
            </p:cNvSpPr>
            <p:nvPr/>
          </p:nvSpPr>
          <p:spPr bwMode="auto">
            <a:xfrm>
              <a:off x="273" y="1639"/>
              <a:ext cx="1049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FFFFFF"/>
                  </a:solidFill>
                  <a:ea typeface="ＭＳ Ｐゴシック" pitchFamily="34" charset="-128"/>
                </a:rPr>
                <a:t>Gen. Ledger for Life</a:t>
              </a:r>
            </a:p>
          </p:txBody>
        </p:sp>
        <p:sp>
          <p:nvSpPr>
            <p:cNvPr id="14393" name="Rectangle 76"/>
            <p:cNvSpPr>
              <a:spLocks noChangeArrowheads="1"/>
            </p:cNvSpPr>
            <p:nvPr/>
          </p:nvSpPr>
          <p:spPr bwMode="auto">
            <a:xfrm>
              <a:off x="1435" y="163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000" b="0" smtClean="0">
                  <a:solidFill>
                    <a:srgbClr val="FFFFFF"/>
                  </a:solidFill>
                  <a:ea typeface="ＭＳ Ｐゴシック" pitchFamily="34" charset="-128"/>
                </a:rPr>
                <a:t>G.L. for Group Life</a:t>
              </a:r>
              <a:endParaRPr lang="el-GR" altLang="el-GR" sz="10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94" name="Rectangle 76"/>
            <p:cNvSpPr>
              <a:spLocks noChangeArrowheads="1"/>
            </p:cNvSpPr>
            <p:nvPr/>
          </p:nvSpPr>
          <p:spPr bwMode="auto">
            <a:xfrm>
              <a:off x="2645" y="1629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000" b="0" smtClean="0">
                  <a:solidFill>
                    <a:srgbClr val="FFFFFF"/>
                  </a:solidFill>
                  <a:ea typeface="ＭＳ Ｐゴシック" pitchFamily="34" charset="-128"/>
                </a:rPr>
                <a:t>Gen. Ledger for TPL</a:t>
              </a:r>
              <a:endParaRPr lang="el-GR" altLang="el-GR" sz="10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95" name="Rectangle 76"/>
            <p:cNvSpPr>
              <a:spLocks noChangeArrowheads="1"/>
            </p:cNvSpPr>
            <p:nvPr/>
          </p:nvSpPr>
          <p:spPr bwMode="auto">
            <a:xfrm>
              <a:off x="5003" y="1633"/>
              <a:ext cx="46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000" b="0" smtClean="0">
                  <a:solidFill>
                    <a:srgbClr val="FFFFFF"/>
                  </a:solidFill>
                  <a:ea typeface="ＭＳ Ｐゴシック" pitchFamily="34" charset="-128"/>
                </a:rPr>
                <a:t>Gen. Ledg. For R.Ass.</a:t>
              </a:r>
              <a:endParaRPr lang="el-GR" altLang="el-GR" sz="1000" b="0" smtClean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4396" name="Rectangle 70"/>
            <p:cNvSpPr>
              <a:spLocks noChangeArrowheads="1"/>
            </p:cNvSpPr>
            <p:nvPr/>
          </p:nvSpPr>
          <p:spPr bwMode="auto">
            <a:xfrm>
              <a:off x="3236" y="1997"/>
              <a:ext cx="441" cy="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97" name="Rectangle 73"/>
            <p:cNvSpPr>
              <a:spLocks noChangeArrowheads="1"/>
            </p:cNvSpPr>
            <p:nvPr/>
          </p:nvSpPr>
          <p:spPr bwMode="auto">
            <a:xfrm>
              <a:off x="1985" y="3029"/>
              <a:ext cx="192" cy="3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98" name="Rectangle 74"/>
            <p:cNvSpPr>
              <a:spLocks noChangeArrowheads="1"/>
            </p:cNvSpPr>
            <p:nvPr/>
          </p:nvSpPr>
          <p:spPr bwMode="auto">
            <a:xfrm>
              <a:off x="1983" y="3490"/>
              <a:ext cx="192" cy="4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l-GR" altLang="el-GR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355" name="Rectangle 79"/>
          <p:cNvSpPr>
            <a:spLocks noChangeArrowheads="1"/>
          </p:cNvSpPr>
          <p:nvPr/>
        </p:nvSpPr>
        <p:spPr bwMode="auto">
          <a:xfrm>
            <a:off x="433388" y="5516563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Medi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Claims</a:t>
            </a:r>
          </a:p>
        </p:txBody>
      </p:sp>
      <p:sp>
        <p:nvSpPr>
          <p:cNvPr id="14356" name="Rectangle 80"/>
          <p:cNvSpPr>
            <a:spLocks noChangeArrowheads="1"/>
          </p:cNvSpPr>
          <p:nvPr/>
        </p:nvSpPr>
        <p:spPr bwMode="auto">
          <a:xfrm>
            <a:off x="1381125" y="5519738"/>
            <a:ext cx="719138" cy="719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Non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Medi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Claims</a:t>
            </a:r>
          </a:p>
        </p:txBody>
      </p:sp>
      <p:sp>
        <p:nvSpPr>
          <p:cNvPr id="14357" name="Rectangle 80"/>
          <p:cNvSpPr>
            <a:spLocks noChangeArrowheads="1"/>
          </p:cNvSpPr>
          <p:nvPr/>
        </p:nvSpPr>
        <p:spPr bwMode="auto">
          <a:xfrm>
            <a:off x="2270125" y="5529263"/>
            <a:ext cx="719138" cy="719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Group Life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Claims</a:t>
            </a:r>
          </a:p>
        </p:txBody>
      </p:sp>
      <p:sp>
        <p:nvSpPr>
          <p:cNvPr id="14361" name="Rectangle 71"/>
          <p:cNvSpPr>
            <a:spLocks noChangeArrowheads="1"/>
          </p:cNvSpPr>
          <p:nvPr/>
        </p:nvSpPr>
        <p:spPr bwMode="auto">
          <a:xfrm>
            <a:off x="3152775" y="5527675"/>
            <a:ext cx="2698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Claims Payments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62" name="Rectangle 67"/>
          <p:cNvSpPr>
            <a:spLocks noChangeArrowheads="1"/>
          </p:cNvSpPr>
          <p:nvPr/>
        </p:nvSpPr>
        <p:spPr bwMode="auto">
          <a:xfrm>
            <a:off x="5138738" y="3154363"/>
            <a:ext cx="7191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Motor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63" name="Rectangle 70"/>
          <p:cNvSpPr>
            <a:spLocks noChangeArrowheads="1"/>
          </p:cNvSpPr>
          <p:nvPr/>
        </p:nvSpPr>
        <p:spPr bwMode="auto">
          <a:xfrm>
            <a:off x="3152775" y="4810125"/>
            <a:ext cx="180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SI Claims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64" name="Rectangle 74"/>
          <p:cNvSpPr>
            <a:spLocks noChangeArrowheads="1"/>
          </p:cNvSpPr>
          <p:nvPr/>
        </p:nvSpPr>
        <p:spPr bwMode="auto">
          <a:xfrm>
            <a:off x="2270125" y="4305300"/>
            <a:ext cx="7191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Group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Life &amp;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P &amp; C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33388" y="6456363"/>
            <a:ext cx="712787" cy="1793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6423025" y="6456363"/>
            <a:ext cx="712788" cy="1793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2270125" y="5254625"/>
            <a:ext cx="741363" cy="1651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4200525" y="4441031"/>
            <a:ext cx="741363" cy="23415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2270125" y="4035425"/>
            <a:ext cx="741363" cy="1651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l-GR" sz="20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73" name="Rectangle 2"/>
          <p:cNvSpPr>
            <a:spLocks noChangeArrowheads="1"/>
          </p:cNvSpPr>
          <p:nvPr/>
        </p:nvSpPr>
        <p:spPr bwMode="auto">
          <a:xfrm>
            <a:off x="1146175" y="6392863"/>
            <a:ext cx="1028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400" b="0" dirty="0" smtClean="0">
                <a:solidFill>
                  <a:srgbClr val="000000"/>
                </a:solidFill>
              </a:rPr>
              <a:t>Completed</a:t>
            </a:r>
            <a:endParaRPr lang="el-GR" altLang="el-GR" sz="1400" dirty="0" smtClean="0">
              <a:solidFill>
                <a:srgbClr val="000000"/>
              </a:solidFill>
            </a:endParaRPr>
          </a:p>
        </p:txBody>
      </p:sp>
      <p:sp>
        <p:nvSpPr>
          <p:cNvPr id="14375" name="Rectangle 107"/>
          <p:cNvSpPr>
            <a:spLocks noChangeArrowheads="1"/>
          </p:cNvSpPr>
          <p:nvPr/>
        </p:nvSpPr>
        <p:spPr bwMode="auto">
          <a:xfrm>
            <a:off x="7129463" y="6392863"/>
            <a:ext cx="856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400" b="0" dirty="0" smtClean="0">
                <a:solidFill>
                  <a:srgbClr val="000000"/>
                </a:solidFill>
              </a:rPr>
              <a:t>Q3 2016</a:t>
            </a:r>
            <a:endParaRPr lang="el-GR" altLang="el-GR" sz="1400" b="0" dirty="0" smtClean="0">
              <a:solidFill>
                <a:srgbClr val="000000"/>
              </a:solidFill>
            </a:endParaRPr>
          </a:p>
        </p:txBody>
      </p:sp>
      <p:sp>
        <p:nvSpPr>
          <p:cNvPr id="2" name="6-Point Star 1"/>
          <p:cNvSpPr/>
          <p:nvPr/>
        </p:nvSpPr>
        <p:spPr bwMode="auto">
          <a:xfrm>
            <a:off x="8358214" y="4071942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6-Point Star 89"/>
          <p:cNvSpPr/>
          <p:nvPr/>
        </p:nvSpPr>
        <p:spPr bwMode="auto">
          <a:xfrm>
            <a:off x="7286644" y="3143248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" name="6-Point Star 90"/>
          <p:cNvSpPr/>
          <p:nvPr/>
        </p:nvSpPr>
        <p:spPr bwMode="auto">
          <a:xfrm>
            <a:off x="8416535" y="1882139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" name="6-Point Star 91"/>
          <p:cNvSpPr/>
          <p:nvPr/>
        </p:nvSpPr>
        <p:spPr bwMode="auto">
          <a:xfrm>
            <a:off x="8416535" y="2502389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" name="6-Point Star 92"/>
          <p:cNvSpPr/>
          <p:nvPr/>
        </p:nvSpPr>
        <p:spPr bwMode="auto">
          <a:xfrm>
            <a:off x="6286512" y="4143380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6-Point Star 93"/>
          <p:cNvSpPr/>
          <p:nvPr/>
        </p:nvSpPr>
        <p:spPr bwMode="auto">
          <a:xfrm>
            <a:off x="7286644" y="4143380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" name="6-Point Star 94"/>
          <p:cNvSpPr/>
          <p:nvPr/>
        </p:nvSpPr>
        <p:spPr bwMode="auto">
          <a:xfrm>
            <a:off x="5460220" y="3187529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" name="6-Point Star 95"/>
          <p:cNvSpPr/>
          <p:nvPr/>
        </p:nvSpPr>
        <p:spPr bwMode="auto">
          <a:xfrm>
            <a:off x="5369475" y="5424402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8" name="6-Point Star 97"/>
          <p:cNvSpPr/>
          <p:nvPr/>
        </p:nvSpPr>
        <p:spPr bwMode="auto">
          <a:xfrm>
            <a:off x="4562707" y="4675188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9" name="6-Point Star 98"/>
          <p:cNvSpPr/>
          <p:nvPr/>
        </p:nvSpPr>
        <p:spPr bwMode="auto">
          <a:xfrm>
            <a:off x="3500430" y="3214686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6-Point Star 100"/>
          <p:cNvSpPr/>
          <p:nvPr/>
        </p:nvSpPr>
        <p:spPr bwMode="auto">
          <a:xfrm>
            <a:off x="7344582" y="2017273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" name="6-Point Star 102"/>
          <p:cNvSpPr/>
          <p:nvPr/>
        </p:nvSpPr>
        <p:spPr bwMode="auto">
          <a:xfrm>
            <a:off x="7304881" y="2598298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" name="6-Point Star 106"/>
          <p:cNvSpPr/>
          <p:nvPr/>
        </p:nvSpPr>
        <p:spPr bwMode="auto">
          <a:xfrm>
            <a:off x="5449107" y="2568785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" name="6-Point Star 107"/>
          <p:cNvSpPr/>
          <p:nvPr/>
        </p:nvSpPr>
        <p:spPr bwMode="auto">
          <a:xfrm>
            <a:off x="5487623" y="2037960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" name="6-Point Star 108"/>
          <p:cNvSpPr/>
          <p:nvPr/>
        </p:nvSpPr>
        <p:spPr bwMode="auto">
          <a:xfrm>
            <a:off x="3520637" y="2478088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6-Point Star 109"/>
          <p:cNvSpPr/>
          <p:nvPr/>
        </p:nvSpPr>
        <p:spPr bwMode="auto">
          <a:xfrm>
            <a:off x="3502882" y="1908175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" name="6-Point Star 110"/>
          <p:cNvSpPr/>
          <p:nvPr/>
        </p:nvSpPr>
        <p:spPr bwMode="auto">
          <a:xfrm>
            <a:off x="4502150" y="1908175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" name="6-Point Star 111"/>
          <p:cNvSpPr/>
          <p:nvPr/>
        </p:nvSpPr>
        <p:spPr bwMode="auto">
          <a:xfrm>
            <a:off x="4484250" y="2502388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6-Point Star 112"/>
          <p:cNvSpPr/>
          <p:nvPr/>
        </p:nvSpPr>
        <p:spPr bwMode="auto">
          <a:xfrm>
            <a:off x="4500562" y="3214686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5" name="6-Point Star 114"/>
          <p:cNvSpPr/>
          <p:nvPr/>
        </p:nvSpPr>
        <p:spPr bwMode="auto">
          <a:xfrm>
            <a:off x="8416535" y="843671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4" name="Slide Number Placeholder 1"/>
          <p:cNvSpPr txBox="1">
            <a:spLocks/>
          </p:cNvSpPr>
          <p:nvPr/>
        </p:nvSpPr>
        <p:spPr>
          <a:xfrm>
            <a:off x="2714612" y="6357958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6" name="6-Point Star 115"/>
          <p:cNvSpPr/>
          <p:nvPr/>
        </p:nvSpPr>
        <p:spPr bwMode="auto">
          <a:xfrm>
            <a:off x="2443163" y="3134871"/>
            <a:ext cx="607206" cy="464429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</a:rPr>
              <a:t>OnE</a:t>
            </a:r>
            <a:endParaRPr lang="el-GR" sz="800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97" y="100252"/>
            <a:ext cx="5329199" cy="664452"/>
          </a:xfrm>
        </p:spPr>
        <p:txBody>
          <a:bodyPr/>
          <a:lstStyle/>
          <a:p>
            <a:pPr algn="l"/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  <a:r>
              <a:rPr lang="en-US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Become even more Agile</a:t>
            </a:r>
            <a:endParaRPr lang="el-GR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0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Adaptive life cycles approach</a:t>
            </a:r>
            <a:endParaRPr lang="el-GR" sz="2000" dirty="0"/>
          </a:p>
        </p:txBody>
      </p:sp>
      <p:sp>
        <p:nvSpPr>
          <p:cNvPr id="5" name="Smiley Face 4"/>
          <p:cNvSpPr/>
          <p:nvPr/>
        </p:nvSpPr>
        <p:spPr>
          <a:xfrm>
            <a:off x="4324824" y="2138586"/>
            <a:ext cx="288032" cy="288032"/>
          </a:xfrm>
          <a:prstGeom prst="smileyFac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Left-Right Arrow 5"/>
          <p:cNvSpPr/>
          <p:nvPr/>
        </p:nvSpPr>
        <p:spPr>
          <a:xfrm>
            <a:off x="539552" y="1758169"/>
            <a:ext cx="8064896" cy="36004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Project </a:t>
            </a:r>
            <a:endParaRPr lang="el-G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6941" y="2429907"/>
            <a:ext cx="1303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Project Manager</a:t>
            </a:r>
            <a:endParaRPr lang="el-GR" sz="1200" b="1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4256965" y="2716860"/>
            <a:ext cx="414046" cy="36004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U-Turn Arrow 8"/>
          <p:cNvSpPr/>
          <p:nvPr/>
        </p:nvSpPr>
        <p:spPr>
          <a:xfrm rot="16200000">
            <a:off x="1039849" y="3336482"/>
            <a:ext cx="563494" cy="756083"/>
          </a:xfrm>
          <a:prstGeom prst="uturn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U-Turn Arrow 9"/>
          <p:cNvSpPr/>
          <p:nvPr/>
        </p:nvSpPr>
        <p:spPr>
          <a:xfrm rot="5400000">
            <a:off x="1645633" y="3402205"/>
            <a:ext cx="540060" cy="792088"/>
          </a:xfrm>
          <a:prstGeom prst="uturn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7589" y="360391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A</a:t>
            </a:r>
            <a:endParaRPr lang="el-GR" sz="1200" b="1" dirty="0"/>
          </a:p>
        </p:txBody>
      </p:sp>
      <p:sp>
        <p:nvSpPr>
          <p:cNvPr id="12" name="U-Turn Arrow 11"/>
          <p:cNvSpPr/>
          <p:nvPr/>
        </p:nvSpPr>
        <p:spPr>
          <a:xfrm rot="16200000">
            <a:off x="2912061" y="3336482"/>
            <a:ext cx="563494" cy="756083"/>
          </a:xfrm>
          <a:prstGeom prst="uturn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U-Turn Arrow 12"/>
          <p:cNvSpPr/>
          <p:nvPr/>
        </p:nvSpPr>
        <p:spPr>
          <a:xfrm rot="5400000">
            <a:off x="3517845" y="3402205"/>
            <a:ext cx="540060" cy="792088"/>
          </a:xfrm>
          <a:prstGeom prst="uturn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9801" y="360391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B</a:t>
            </a:r>
            <a:endParaRPr lang="el-GR" sz="1200" b="1" dirty="0"/>
          </a:p>
        </p:txBody>
      </p:sp>
      <p:sp>
        <p:nvSpPr>
          <p:cNvPr id="15" name="U-Turn Arrow 14"/>
          <p:cNvSpPr/>
          <p:nvPr/>
        </p:nvSpPr>
        <p:spPr>
          <a:xfrm rot="16200000">
            <a:off x="4911126" y="3336480"/>
            <a:ext cx="563494" cy="756083"/>
          </a:xfrm>
          <a:prstGeom prst="uturn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U-Turn Arrow 15"/>
          <p:cNvSpPr/>
          <p:nvPr/>
        </p:nvSpPr>
        <p:spPr>
          <a:xfrm rot="5400000">
            <a:off x="5516910" y="3402203"/>
            <a:ext cx="540060" cy="792088"/>
          </a:xfrm>
          <a:prstGeom prst="uturn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8866" y="360391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C</a:t>
            </a:r>
            <a:endParaRPr lang="el-GR" sz="1200" b="1" dirty="0"/>
          </a:p>
        </p:txBody>
      </p:sp>
      <p:sp>
        <p:nvSpPr>
          <p:cNvPr id="18" name="U-Turn Arrow 17"/>
          <p:cNvSpPr/>
          <p:nvPr/>
        </p:nvSpPr>
        <p:spPr>
          <a:xfrm rot="16200000">
            <a:off x="6827090" y="3336482"/>
            <a:ext cx="563494" cy="756083"/>
          </a:xfrm>
          <a:prstGeom prst="uturn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9" name="U-Turn Arrow 18"/>
          <p:cNvSpPr/>
          <p:nvPr/>
        </p:nvSpPr>
        <p:spPr>
          <a:xfrm rot="5400000">
            <a:off x="7432874" y="3402205"/>
            <a:ext cx="540060" cy="792088"/>
          </a:xfrm>
          <a:prstGeom prst="uturn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4830" y="360391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D</a:t>
            </a:r>
            <a:endParaRPr lang="el-GR" sz="1200" b="1" dirty="0"/>
          </a:p>
        </p:txBody>
      </p:sp>
      <p:sp>
        <p:nvSpPr>
          <p:cNvPr id="21" name="Smiley Face 20"/>
          <p:cNvSpPr/>
          <p:nvPr/>
        </p:nvSpPr>
        <p:spPr>
          <a:xfrm>
            <a:off x="1403641" y="4068279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Smiley Face 21"/>
          <p:cNvSpPr/>
          <p:nvPr/>
        </p:nvSpPr>
        <p:spPr>
          <a:xfrm>
            <a:off x="3419869" y="4070933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Smiley Face 22"/>
          <p:cNvSpPr/>
          <p:nvPr/>
        </p:nvSpPr>
        <p:spPr>
          <a:xfrm>
            <a:off x="5418934" y="4070931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Smiley Face 23"/>
          <p:cNvSpPr/>
          <p:nvPr/>
        </p:nvSpPr>
        <p:spPr>
          <a:xfrm>
            <a:off x="7334898" y="4068279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1051569" y="432353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Leader</a:t>
            </a:r>
            <a:endParaRPr lang="el-GR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64463" y="4313318"/>
            <a:ext cx="99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Leader</a:t>
            </a:r>
            <a:endParaRPr lang="el-GR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067894" y="4303627"/>
            <a:ext cx="990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Leader</a:t>
            </a:r>
            <a:endParaRPr lang="el-GR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82682" y="4303626"/>
            <a:ext cx="101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Team Leader</a:t>
            </a:r>
            <a:endParaRPr lang="el-GR" sz="1200" b="1" dirty="0"/>
          </a:p>
        </p:txBody>
      </p:sp>
      <p:sp>
        <p:nvSpPr>
          <p:cNvPr id="29" name="Smiley Face 28"/>
          <p:cNvSpPr/>
          <p:nvPr/>
        </p:nvSpPr>
        <p:spPr>
          <a:xfrm>
            <a:off x="1051569" y="4590842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Smiley Face 29"/>
          <p:cNvSpPr/>
          <p:nvPr/>
        </p:nvSpPr>
        <p:spPr>
          <a:xfrm>
            <a:off x="1771647" y="4580629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864805" y="4865940"/>
            <a:ext cx="67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Analyst</a:t>
            </a:r>
            <a:endParaRPr lang="el-GR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33757" y="4868661"/>
            <a:ext cx="569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Tester</a:t>
            </a:r>
            <a:endParaRPr lang="el-GR" sz="1200" b="1" dirty="0"/>
          </a:p>
        </p:txBody>
      </p:sp>
      <p:sp>
        <p:nvSpPr>
          <p:cNvPr id="33" name="Smiley Face 32"/>
          <p:cNvSpPr/>
          <p:nvPr/>
        </p:nvSpPr>
        <p:spPr>
          <a:xfrm>
            <a:off x="792082" y="5212767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Smiley Face 33"/>
          <p:cNvSpPr/>
          <p:nvPr/>
        </p:nvSpPr>
        <p:spPr>
          <a:xfrm>
            <a:off x="1228163" y="5207301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Smiley Face 34"/>
          <p:cNvSpPr/>
          <p:nvPr/>
        </p:nvSpPr>
        <p:spPr>
          <a:xfrm>
            <a:off x="1633757" y="5212767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Smiley Face 35"/>
          <p:cNvSpPr/>
          <p:nvPr/>
        </p:nvSpPr>
        <p:spPr>
          <a:xfrm>
            <a:off x="2065809" y="5212767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/>
          <p:cNvSpPr txBox="1"/>
          <p:nvPr/>
        </p:nvSpPr>
        <p:spPr>
          <a:xfrm>
            <a:off x="942945" y="5519206"/>
            <a:ext cx="126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 x Programmers</a:t>
            </a:r>
            <a:endParaRPr lang="el-GR" sz="1200" b="1" dirty="0"/>
          </a:p>
        </p:txBody>
      </p:sp>
      <p:sp>
        <p:nvSpPr>
          <p:cNvPr id="38" name="Smiley Face 37"/>
          <p:cNvSpPr/>
          <p:nvPr/>
        </p:nvSpPr>
        <p:spPr>
          <a:xfrm>
            <a:off x="3050098" y="4600530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Smiley Face 38"/>
          <p:cNvSpPr/>
          <p:nvPr/>
        </p:nvSpPr>
        <p:spPr>
          <a:xfrm>
            <a:off x="3770176" y="4590317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2863334" y="4871093"/>
            <a:ext cx="67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Analyst</a:t>
            </a:r>
            <a:endParaRPr lang="el-GR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632286" y="4878349"/>
            <a:ext cx="569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Tester</a:t>
            </a:r>
            <a:endParaRPr lang="el-GR" sz="1200" b="1" dirty="0"/>
          </a:p>
        </p:txBody>
      </p:sp>
      <p:sp>
        <p:nvSpPr>
          <p:cNvPr id="42" name="Smiley Face 41"/>
          <p:cNvSpPr/>
          <p:nvPr/>
        </p:nvSpPr>
        <p:spPr>
          <a:xfrm>
            <a:off x="2759818" y="5212767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Smiley Face 42"/>
          <p:cNvSpPr/>
          <p:nvPr/>
        </p:nvSpPr>
        <p:spPr>
          <a:xfrm>
            <a:off x="3211809" y="5212767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Smiley Face 43"/>
          <p:cNvSpPr/>
          <p:nvPr/>
        </p:nvSpPr>
        <p:spPr>
          <a:xfrm>
            <a:off x="3632286" y="5207301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Smiley Face 44"/>
          <p:cNvSpPr/>
          <p:nvPr/>
        </p:nvSpPr>
        <p:spPr>
          <a:xfrm>
            <a:off x="4064338" y="5212767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TextBox 45"/>
          <p:cNvSpPr txBox="1"/>
          <p:nvPr/>
        </p:nvSpPr>
        <p:spPr>
          <a:xfrm>
            <a:off x="2941474" y="5528894"/>
            <a:ext cx="126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 x Programmers</a:t>
            </a:r>
            <a:endParaRPr lang="el-GR" sz="1200" b="1" dirty="0"/>
          </a:p>
        </p:txBody>
      </p:sp>
      <p:sp>
        <p:nvSpPr>
          <p:cNvPr id="47" name="Smiley Face 46"/>
          <p:cNvSpPr/>
          <p:nvPr/>
        </p:nvSpPr>
        <p:spPr>
          <a:xfrm>
            <a:off x="5066321" y="4590839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Smiley Face 47"/>
          <p:cNvSpPr/>
          <p:nvPr/>
        </p:nvSpPr>
        <p:spPr>
          <a:xfrm>
            <a:off x="5786399" y="4580626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TextBox 48"/>
          <p:cNvSpPr txBox="1"/>
          <p:nvPr/>
        </p:nvSpPr>
        <p:spPr>
          <a:xfrm>
            <a:off x="4879557" y="4853532"/>
            <a:ext cx="67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Analyst</a:t>
            </a:r>
            <a:endParaRPr lang="el-GR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648509" y="4868658"/>
            <a:ext cx="569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Tester</a:t>
            </a:r>
            <a:endParaRPr lang="el-GR" sz="1200" b="1" dirty="0"/>
          </a:p>
        </p:txBody>
      </p:sp>
      <p:sp>
        <p:nvSpPr>
          <p:cNvPr id="51" name="Smiley Face 50"/>
          <p:cNvSpPr/>
          <p:nvPr/>
        </p:nvSpPr>
        <p:spPr>
          <a:xfrm>
            <a:off x="4779862" y="5212764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Smiley Face 51"/>
          <p:cNvSpPr/>
          <p:nvPr/>
        </p:nvSpPr>
        <p:spPr>
          <a:xfrm>
            <a:off x="5246880" y="5212764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Smiley Face 52"/>
          <p:cNvSpPr/>
          <p:nvPr/>
        </p:nvSpPr>
        <p:spPr>
          <a:xfrm>
            <a:off x="5648509" y="5206329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Smiley Face 53"/>
          <p:cNvSpPr/>
          <p:nvPr/>
        </p:nvSpPr>
        <p:spPr>
          <a:xfrm>
            <a:off x="6080561" y="5212764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TextBox 54"/>
          <p:cNvSpPr txBox="1"/>
          <p:nvPr/>
        </p:nvSpPr>
        <p:spPr>
          <a:xfrm>
            <a:off x="4957697" y="5519203"/>
            <a:ext cx="126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 x Programmers</a:t>
            </a:r>
            <a:endParaRPr lang="el-GR" sz="1200" b="1" dirty="0"/>
          </a:p>
        </p:txBody>
      </p:sp>
      <p:sp>
        <p:nvSpPr>
          <p:cNvPr id="56" name="Smiley Face 55"/>
          <p:cNvSpPr/>
          <p:nvPr/>
        </p:nvSpPr>
        <p:spPr>
          <a:xfrm>
            <a:off x="7015454" y="4590840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Smiley Face 56"/>
          <p:cNvSpPr/>
          <p:nvPr/>
        </p:nvSpPr>
        <p:spPr>
          <a:xfrm>
            <a:off x="7735532" y="4580627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TextBox 57"/>
          <p:cNvSpPr txBox="1"/>
          <p:nvPr/>
        </p:nvSpPr>
        <p:spPr>
          <a:xfrm>
            <a:off x="6828690" y="4855276"/>
            <a:ext cx="67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Analyst</a:t>
            </a:r>
            <a:endParaRPr lang="el-GR" sz="1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97642" y="4868659"/>
            <a:ext cx="569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Tester</a:t>
            </a:r>
            <a:endParaRPr lang="el-GR" sz="1200" b="1" dirty="0"/>
          </a:p>
        </p:txBody>
      </p:sp>
      <p:sp>
        <p:nvSpPr>
          <p:cNvPr id="60" name="Smiley Face 59"/>
          <p:cNvSpPr/>
          <p:nvPr/>
        </p:nvSpPr>
        <p:spPr>
          <a:xfrm>
            <a:off x="6728167" y="5206329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Smiley Face 60"/>
          <p:cNvSpPr/>
          <p:nvPr/>
        </p:nvSpPr>
        <p:spPr>
          <a:xfrm>
            <a:off x="7195866" y="5212765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Smiley Face 61"/>
          <p:cNvSpPr/>
          <p:nvPr/>
        </p:nvSpPr>
        <p:spPr>
          <a:xfrm>
            <a:off x="7594580" y="5206329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Smiley Face 62"/>
          <p:cNvSpPr/>
          <p:nvPr/>
        </p:nvSpPr>
        <p:spPr>
          <a:xfrm>
            <a:off x="8023564" y="5212765"/>
            <a:ext cx="288032" cy="288032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TextBox 63"/>
          <p:cNvSpPr txBox="1"/>
          <p:nvPr/>
        </p:nvSpPr>
        <p:spPr>
          <a:xfrm>
            <a:off x="6906830" y="5519204"/>
            <a:ext cx="1260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 x Programmers</a:t>
            </a:r>
            <a:endParaRPr lang="el-GR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942945" y="3113182"/>
            <a:ext cx="7374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Project Management plans, Iteration plans, Document updates, Performance measurements against baselines, Reporting </a:t>
            </a:r>
            <a:endParaRPr lang="el-GR" sz="1000" dirty="0"/>
          </a:p>
        </p:txBody>
      </p:sp>
      <p:sp>
        <p:nvSpPr>
          <p:cNvPr id="66" name="Flowchart: Multidocument 65"/>
          <p:cNvSpPr/>
          <p:nvPr/>
        </p:nvSpPr>
        <p:spPr>
          <a:xfrm>
            <a:off x="1348602" y="5815756"/>
            <a:ext cx="414046" cy="36004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Flowchart: Multidocument 66"/>
          <p:cNvSpPr/>
          <p:nvPr/>
        </p:nvSpPr>
        <p:spPr>
          <a:xfrm>
            <a:off x="3263246" y="5815756"/>
            <a:ext cx="414046" cy="36004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Flowchart: Multidocument 67"/>
          <p:cNvSpPr/>
          <p:nvPr/>
        </p:nvSpPr>
        <p:spPr>
          <a:xfrm>
            <a:off x="5372353" y="5815756"/>
            <a:ext cx="414046" cy="36004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Flowchart: Multidocument 68"/>
          <p:cNvSpPr/>
          <p:nvPr/>
        </p:nvSpPr>
        <p:spPr>
          <a:xfrm>
            <a:off x="7271891" y="5822347"/>
            <a:ext cx="414046" cy="360040"/>
          </a:xfrm>
          <a:prstGeom prst="flowChartMultidocumen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TextBox 69"/>
          <p:cNvSpPr txBox="1"/>
          <p:nvPr/>
        </p:nvSpPr>
        <p:spPr>
          <a:xfrm>
            <a:off x="943554" y="6201423"/>
            <a:ext cx="104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  <a:r>
              <a:rPr lang="en-US" sz="1000" dirty="0" smtClean="0"/>
              <a:t>nalysis, Code, Bugs, Reporting</a:t>
            </a:r>
            <a:endParaRPr lang="el-GR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3012798" y="6201423"/>
            <a:ext cx="104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Analysis, Code, Bugs, Reporting</a:t>
            </a:r>
            <a:endParaRPr lang="el-GR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5040891" y="6201423"/>
            <a:ext cx="104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Analysis, Code, Bugs, Reporting</a:t>
            </a:r>
            <a:endParaRPr lang="el-GR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6892812" y="6201423"/>
            <a:ext cx="104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Analysis, Code, Bugs, Reporting</a:t>
            </a:r>
            <a:endParaRPr lang="el-GR" sz="1000" dirty="0"/>
          </a:p>
        </p:txBody>
      </p:sp>
      <p:sp>
        <p:nvSpPr>
          <p:cNvPr id="77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8" name="Picture 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7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36256"/>
            <a:ext cx="5732710" cy="70609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  <a:r>
              <a:rPr lang="en-US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Smaller iteration Life Cycle</a:t>
            </a:r>
            <a:endParaRPr lang="el-GR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143248"/>
            <a:ext cx="7717624" cy="3214710"/>
          </a:xfr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Shape 2"/>
          <p:cNvSpPr txBox="1"/>
          <p:nvPr/>
        </p:nvSpPr>
        <p:spPr>
          <a:xfrm>
            <a:off x="714348" y="1214422"/>
            <a:ext cx="4714908" cy="207170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1800" lvl="1" indent="-182520">
              <a:buClr>
                <a:srgbClr val="CC0000"/>
              </a:buClr>
            </a:pPr>
            <a:r>
              <a:rPr lang="en-US" spc="-1" dirty="0" smtClean="0">
                <a:solidFill>
                  <a:srgbClr val="FF0000"/>
                </a:solidFill>
                <a:latin typeface="Tahoma"/>
              </a:rPr>
              <a:t>Benefits</a:t>
            </a: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 </a:t>
            </a:r>
            <a:endParaRPr sz="2000" dirty="0"/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Less requirements, easier to digest</a:t>
            </a:r>
            <a:endParaRPr sz="2000" dirty="0" smtClean="0"/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Less functionality, less development time</a:t>
            </a:r>
            <a:r>
              <a:rPr lang="en-US" sz="1600" spc="-1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Easier to plan and to control</a:t>
            </a: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Easier to stay focused</a:t>
            </a: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Easier to foresee and analyze risks</a:t>
            </a: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Easier to test</a:t>
            </a:r>
            <a:endParaRPr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5286380" y="1500174"/>
            <a:ext cx="3214710" cy="15001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1800" lvl="1" indent="-182520">
              <a:buClr>
                <a:srgbClr val="CC0000"/>
              </a:buClr>
            </a:pPr>
            <a:r>
              <a:rPr lang="en-US" spc="-1" dirty="0" smtClean="0">
                <a:solidFill>
                  <a:srgbClr val="FF0000"/>
                </a:solidFill>
                <a:latin typeface="Tahoma"/>
              </a:rPr>
              <a:t>Risks</a:t>
            </a: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 </a:t>
            </a:r>
            <a:endParaRPr sz="2000" dirty="0"/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Less time to deploy</a:t>
            </a:r>
            <a:endParaRPr sz="2000" dirty="0" smtClean="0"/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Very tight schedules</a:t>
            </a:r>
            <a:r>
              <a:rPr lang="en-US" sz="1600" spc="-1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More stressful for people (until they get used to it)</a:t>
            </a:r>
          </a:p>
        </p:txBody>
      </p:sp>
      <p:sp>
        <p:nvSpPr>
          <p:cNvPr id="10" name="TextShape 2"/>
          <p:cNvSpPr txBox="1"/>
          <p:nvPr/>
        </p:nvSpPr>
        <p:spPr>
          <a:xfrm>
            <a:off x="2928926" y="714356"/>
            <a:ext cx="5000660" cy="7143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A 2-week iteration</a:t>
            </a:r>
            <a:endParaRPr lang="en-US" sz="2000" dirty="0" smtClean="0"/>
          </a:p>
          <a:p>
            <a:pPr marL="361800" lvl="1" indent="-182520">
              <a:buClr>
                <a:srgbClr val="CC0000"/>
              </a:buClr>
              <a:buFont typeface="Wingdings" charset="2"/>
              <a:buChar char=""/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3 days of analysis, 7 days of development</a:t>
            </a:r>
            <a:endParaRPr lang="en-US" sz="2000" dirty="0" smtClean="0"/>
          </a:p>
          <a:p>
            <a:pPr marL="361800" lvl="1" indent="-182520">
              <a:buClr>
                <a:srgbClr val="CC0000"/>
              </a:buClr>
            </a:pPr>
            <a:r>
              <a:rPr lang="en-US" spc="-1" dirty="0" smtClean="0">
                <a:solidFill>
                  <a:srgbClr val="000000"/>
                </a:solidFill>
                <a:latin typeface="Tahoma"/>
              </a:rPr>
              <a:t>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5297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36256"/>
            <a:ext cx="5976664" cy="484432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 </a:t>
            </a:r>
            <a:r>
              <a:rPr lang="en-US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Commercial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Package</a:t>
            </a:r>
            <a:endParaRPr lang="el-GR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>
                <a:solidFill>
                  <a:srgbClr val="292934"/>
                </a:solidFill>
              </a:rPr>
              <a:pPr/>
              <a:t>28</a:t>
            </a:fld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168" y="2060848"/>
            <a:ext cx="4032448" cy="165618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 the shelf / Packaged systems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Mainly European market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Standardization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business process </a:t>
            </a:r>
            <a:endParaRPr lang="en-US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36256"/>
            <a:ext cx="3754760" cy="48443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Clifford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Nass</a:t>
            </a:r>
            <a:endParaRPr lang="el-GR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>
                <a:solidFill>
                  <a:srgbClr val="292934"/>
                </a:solidFill>
              </a:rPr>
              <a:pPr/>
              <a:t>29</a:t>
            </a:fld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17" y="764704"/>
            <a:ext cx="8229600" cy="5688632"/>
          </a:xfrm>
        </p:spPr>
        <p:txBody>
          <a:bodyPr/>
          <a:lstStyle/>
          <a:p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Stanford University professor and a pioneer multitasking researcher</a:t>
            </a:r>
          </a:p>
          <a:p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showed how counter productive multitasking is</a:t>
            </a:r>
          </a:p>
          <a:p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Studies have shown that switching from one project to another in quick succession can seriously hurt your velocity</a:t>
            </a:r>
          </a:p>
          <a:p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many companies teams are often assigned more than one project at a time</a:t>
            </a:r>
          </a:p>
          <a:p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forces them to switch between projects rather than focusing on just one, finish it and then move to the next</a:t>
            </a:r>
          </a:p>
          <a:p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multitask at ten projects, it’s like reading ten books simultaneously one page at a time</a:t>
            </a:r>
          </a:p>
          <a:p>
            <a:endParaRPr lang="el-GR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0" y="3573016"/>
            <a:ext cx="7663656" cy="27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" y="0"/>
            <a:ext cx="9144000" cy="608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5938675"/>
            <a:ext cx="5672402" cy="12347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37" y="2266267"/>
            <a:ext cx="9144000" cy="3528392"/>
          </a:xfrm>
          <a:prstGeom prst="rect">
            <a:avLst/>
          </a:prstGeom>
          <a:gradFill flip="none" rotWithShape="1">
            <a:gsLst>
              <a:gs pos="0">
                <a:srgbClr val="BBC2C5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952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endParaRPr lang="el-GR" sz="1200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47489" y="2410283"/>
            <a:ext cx="8400770" cy="3312368"/>
          </a:xfrm>
          <a:prstGeom prst="rect">
            <a:avLst/>
          </a:prstGeom>
          <a:noFill/>
        </p:spPr>
        <p:txBody>
          <a:bodyPr numCol="2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4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famous brand </a:t>
            </a: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Greek Insurance Market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highest brand awareness </a:t>
            </a: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(99%)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1nd position</a:t>
            </a: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en-US" sz="1400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P&amp;C</a:t>
            </a: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Health lobs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2nd position</a:t>
            </a: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with a </a:t>
            </a:r>
            <a:r>
              <a:rPr lang="en-US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share of 10,2%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Profit: €42M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GWP: €341M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insurer </a:t>
            </a: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its own </a:t>
            </a:r>
            <a:b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and Assistance infrastructure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 implementation of </a:t>
            </a:r>
            <a:b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 distribution </a:t>
            </a: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</a:t>
            </a:r>
            <a:b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4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1st direct insurer </a:t>
            </a: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Greece through Anytime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Innovative products </a:t>
            </a: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Investments, Health, Assistance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employees </a:t>
            </a:r>
            <a:b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(58% men – 42% women):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	755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Assistance	350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Clinics	174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1.100.000 unique customers: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850.000 for INTERAMERICAN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250.000 for Anytime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7937" y="2266267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>
            <a:off x="7937" y="5794659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79512" y="1758858"/>
            <a:ext cx="4391670" cy="44600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9000">
                <a:schemeClr val="bg1">
                  <a:lumMod val="85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kern="0" dirty="0" smtClean="0"/>
              <a:t>Corporate Features</a:t>
            </a:r>
            <a:endParaRPr lang="el-GR" kern="0" dirty="0"/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8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95736" y="235499"/>
            <a:ext cx="4968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40" y="1700808"/>
            <a:ext cx="4539352" cy="2827368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80112" y="5229200"/>
            <a:ext cx="302433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ts val="800"/>
              </a:spcBef>
              <a:spcAft>
                <a:spcPts val="1200"/>
              </a:spcAft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lang="el-GR" sz="3200">
                <a:solidFill>
                  <a:srgbClr val="808080"/>
                </a:solidFill>
                <a:latin typeface="Tahoma" pitchFamily="34"/>
                <a:ea typeface="Microsoft YaHei" pitchFamily="2"/>
                <a:cs typeface="Mangal" pitchFamily="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indent="0" algn="ctr"/>
            <a:endParaRPr lang="en-US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Paschalis </a:t>
            </a:r>
            <a:r>
              <a:rPr lang="en-US" sz="2000" b="1" kern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Skondras</a:t>
            </a:r>
            <a:endParaRPr lang="en-US" sz="2000" b="1" kern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skondrasp@interamerican.gr</a:t>
            </a:r>
            <a:endParaRPr lang="en-US" sz="16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/>
            <a:endParaRPr lang="en-US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7" y="1960966"/>
            <a:ext cx="9131300" cy="398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Ορθογώνιο 1"/>
          <p:cNvSpPr>
            <a:spLocks noChangeArrowheads="1"/>
          </p:cNvSpPr>
          <p:nvPr/>
        </p:nvSpPr>
        <p:spPr bwMode="auto">
          <a:xfrm>
            <a:off x="-42274" y="1303083"/>
            <a:ext cx="91056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l-GR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digital insurer in Europe by 2020</a:t>
            </a:r>
            <a:endParaRPr lang="el-GR" altLang="el-GR" sz="2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0" y="234950"/>
            <a:ext cx="67500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2813" eaLnBrk="1" hangingPunct="1">
              <a:defRPr/>
            </a:pPr>
            <a:r>
              <a:rPr lang="en-US" altLang="el-GR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altLang="el-GR" sz="2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</a:t>
            </a:r>
            <a:r>
              <a:rPr lang="en-US" altLang="el-GR" sz="2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to </a:t>
            </a:r>
            <a:r>
              <a:rPr lang="en-US" altLang="el-GR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become…</a:t>
            </a:r>
            <a:endParaRPr lang="en-GB" altLang="el-GR" sz="2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51247" y="1908584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12849" y="6013040"/>
            <a:ext cx="9144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22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Can OnE interface with other system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79712" y="188640"/>
            <a:ext cx="6700837" cy="556915"/>
          </a:xfrm>
        </p:spPr>
        <p:txBody>
          <a:bodyPr lIns="91440" tIns="45720" rIns="91440" bIns="45720"/>
          <a:lstStyle/>
          <a:p>
            <a:pPr eaLnBrk="1"/>
            <a:r>
              <a:rPr lang="en-US" altLang="el-G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to evolve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92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644008" y="2043894"/>
            <a:ext cx="4086225" cy="1750193"/>
          </a:xfrm>
        </p:spPr>
        <p:txBody>
          <a:bodyPr lIns="91440" tIns="45720" rIns="91440" bIns="4572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1199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l-GR" sz="3200" b="0" i="0" u="none" strike="noStrike" baseline="0">
                <a:ln>
                  <a:noFill/>
                </a:ln>
                <a:solidFill>
                  <a:srgbClr val="808080"/>
                </a:solidFill>
                <a:latin typeface="Tahoma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1199"/>
              </a:spcAft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l-GR" sz="3200" b="0" i="0" u="none" strike="noStrike" baseline="0">
                <a:ln>
                  <a:noFill/>
                </a:ln>
                <a:solidFill>
                  <a:srgbClr val="808080"/>
                </a:solidFill>
                <a:latin typeface="Tahoma" pitchFamily="34"/>
                <a:ea typeface="Microsoft YaHei" pitchFamily="2"/>
                <a:cs typeface="Mangal" pitchFamily="2"/>
              </a:defRPr>
            </a:lvl1pPr>
            <a:lvl2pPr marL="361800" marR="0" lvl="1" indent="-1825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/>
              <a:buChar char=""/>
              <a:tabLst>
                <a:tab pos="552240" algn="l"/>
                <a:tab pos="1466640" algn="l"/>
                <a:tab pos="2381039" algn="l"/>
                <a:tab pos="3295440" algn="l"/>
                <a:tab pos="4209840" algn="l"/>
                <a:tab pos="5124239" algn="l"/>
                <a:tab pos="6038640" algn="l"/>
                <a:tab pos="6953040" algn="l"/>
                <a:tab pos="7867440" algn="l"/>
                <a:tab pos="8781840" algn="l"/>
                <a:tab pos="9696240" algn="l"/>
              </a:tabLst>
              <a:defRPr lang="el-G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2pPr>
            <a:lvl3pPr marL="718920" marR="0" lvl="2" indent="-17784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Tahoma" pitchFamily="34"/>
              <a:buChar char="•"/>
              <a:tabLst>
                <a:tab pos="195120" algn="l"/>
                <a:tab pos="1109520" algn="l"/>
                <a:tab pos="2023919" algn="l"/>
                <a:tab pos="2938320" algn="l"/>
                <a:tab pos="3852720" algn="l"/>
                <a:tab pos="4767120" algn="l"/>
                <a:tab pos="5681520" algn="l"/>
                <a:tab pos="6595920" algn="l"/>
                <a:tab pos="7510319" algn="l"/>
                <a:tab pos="8424720" algn="l"/>
                <a:tab pos="9339119" algn="l"/>
              </a:tabLst>
              <a:defRPr lang="el-G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3pPr>
            <a:lvl4pPr marL="1085759" marR="0" lvl="3" indent="-1875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742680" algn="l"/>
                <a:tab pos="1657080" algn="l"/>
                <a:tab pos="2571480" algn="l"/>
                <a:tab pos="3485880" algn="l"/>
                <a:tab pos="4400280" algn="l"/>
                <a:tab pos="5314680" algn="l"/>
                <a:tab pos="6229080" algn="l"/>
                <a:tab pos="7143480" algn="l"/>
                <a:tab pos="8057880" algn="l"/>
                <a:tab pos="89722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4pPr>
            <a:lvl5pPr marL="1541160" marR="0" lvl="4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5pPr>
            <a:lvl6pPr marL="1541160" marR="0" lvl="5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6pPr>
            <a:lvl7pPr marL="1541160" marR="0" lvl="6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7pPr>
            <a:lvl8pPr marL="1541160" marR="0" lvl="7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8pPr>
            <a:lvl9pPr marL="1541160" marR="0" lvl="8" indent="-27612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o"/>
              <a:tabLst>
                <a:tab pos="287280" algn="l"/>
                <a:tab pos="1201679" algn="l"/>
                <a:tab pos="2116080" algn="l"/>
                <a:tab pos="3030479" algn="l"/>
                <a:tab pos="3944880" algn="l"/>
                <a:tab pos="4859280" algn="l"/>
                <a:tab pos="5773680" algn="l"/>
                <a:tab pos="6688080" algn="l"/>
                <a:tab pos="7602480" algn="l"/>
                <a:tab pos="8516880" algn="l"/>
              </a:tabLst>
              <a:defRPr lang="el-G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Microsoft YaHei" pitchFamily="2"/>
                <a:cs typeface="Mangal" pitchFamily="2"/>
              </a:defRPr>
            </a:lvl9pPr>
          </a:lstStyle>
          <a:p>
            <a:pPr marL="0" indent="0" eaLnBrk="1" fontAlgn="auto">
              <a:spcBef>
                <a:spcPts val="499"/>
              </a:spcBef>
              <a:spcAft>
                <a:spcPts val="748"/>
              </a:spcAft>
              <a:buClr>
                <a:srgbClr val="C00000"/>
              </a:buClr>
              <a:buSzPct val="100000"/>
              <a:buFont typeface="Wingdings" pitchFamily="2"/>
              <a:buChar char="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IT systems</a:t>
            </a:r>
          </a:p>
          <a:p>
            <a:pPr marL="0" indent="0" eaLnBrk="1" fontAlgn="auto">
              <a:spcBef>
                <a:spcPts val="499"/>
              </a:spcBef>
              <a:spcAft>
                <a:spcPts val="748"/>
              </a:spcAft>
              <a:buClr>
                <a:srgbClr val="C00000"/>
              </a:buClr>
              <a:buSzPct val="100000"/>
              <a:buFont typeface="Wingdings" pitchFamily="2"/>
              <a:buChar char="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Business processes</a:t>
            </a:r>
          </a:p>
          <a:p>
            <a:pPr marL="0" indent="0" eaLnBrk="1" fontAlgn="auto">
              <a:spcBef>
                <a:spcPts val="499"/>
              </a:spcBef>
              <a:spcAft>
                <a:spcPts val="748"/>
              </a:spcAft>
              <a:buClr>
                <a:srgbClr val="C00000"/>
              </a:buClr>
              <a:buSzPct val="100000"/>
              <a:buFont typeface="Wingdings" pitchFamily="2"/>
              <a:buChar char="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Lean methodologies</a:t>
            </a:r>
          </a:p>
          <a:p>
            <a:pPr marL="285480" indent="-285480" eaLnBrk="1" fontAlgn="auto">
              <a:spcBef>
                <a:spcPts val="448"/>
              </a:spcBef>
              <a:spcAft>
                <a:spcPts val="675"/>
              </a:spcAft>
              <a:defRPr/>
            </a:pPr>
            <a:endParaRPr lang="en-US" sz="1800" dirty="0" smtClean="0">
              <a:solidFill>
                <a:srgbClr val="C0C0C0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"/>
            <a:ext cx="539552" cy="4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7558" y="188640"/>
            <a:ext cx="6700837" cy="536575"/>
          </a:xfrm>
        </p:spPr>
        <p:txBody>
          <a:bodyPr/>
          <a:lstStyle/>
          <a:p>
            <a:pPr eaLnBrk="1" hangingPunct="1"/>
            <a:r>
              <a:rPr lang="el-GR" altLang="el-GR" sz="1800" b="0" dirty="0" smtClean="0"/>
              <a:t/>
            </a:r>
            <a:br>
              <a:rPr lang="el-GR" altLang="el-GR" sz="1800" b="0" dirty="0" smtClean="0"/>
            </a:b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landscape before</a:t>
            </a:r>
            <a:r>
              <a:rPr lang="en-US" altLang="el-G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endParaRPr lang="el-GR" altLang="el-GR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291" name="Group 45"/>
          <p:cNvGrpSpPr>
            <a:grpSpLocks/>
          </p:cNvGrpSpPr>
          <p:nvPr/>
        </p:nvGrpSpPr>
        <p:grpSpPr bwMode="auto">
          <a:xfrm>
            <a:off x="433388" y="850900"/>
            <a:ext cx="8277225" cy="5422900"/>
            <a:chOff x="273" y="536"/>
            <a:chExt cx="5214" cy="3416"/>
          </a:xfrm>
        </p:grpSpPr>
        <p:sp>
          <p:nvSpPr>
            <p:cNvPr id="12377" name="Rectangle 46"/>
            <p:cNvSpPr>
              <a:spLocks noChangeArrowheads="1"/>
            </p:cNvSpPr>
            <p:nvPr/>
          </p:nvSpPr>
          <p:spPr bwMode="auto">
            <a:xfrm>
              <a:off x="3244" y="1656"/>
              <a:ext cx="453" cy="140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78" name="Rectangle 47"/>
            <p:cNvSpPr>
              <a:spLocks noChangeArrowheads="1"/>
            </p:cNvSpPr>
            <p:nvPr/>
          </p:nvSpPr>
          <p:spPr bwMode="auto">
            <a:xfrm>
              <a:off x="2055" y="1656"/>
              <a:ext cx="453" cy="95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12379" name="Rectangle 48"/>
            <p:cNvSpPr>
              <a:spLocks noChangeArrowheads="1"/>
            </p:cNvSpPr>
            <p:nvPr/>
          </p:nvSpPr>
          <p:spPr bwMode="auto">
            <a:xfrm>
              <a:off x="2650" y="1656"/>
              <a:ext cx="453" cy="95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 </a:t>
              </a:r>
            </a:p>
          </p:txBody>
        </p:sp>
        <p:sp>
          <p:nvSpPr>
            <p:cNvPr id="12380" name="Rectangle 49"/>
            <p:cNvSpPr>
              <a:spLocks noChangeArrowheads="1"/>
            </p:cNvSpPr>
            <p:nvPr/>
          </p:nvSpPr>
          <p:spPr bwMode="auto">
            <a:xfrm>
              <a:off x="2064" y="2677"/>
              <a:ext cx="1054" cy="38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81" name="Rectangle 50"/>
            <p:cNvSpPr>
              <a:spLocks noChangeArrowheads="1"/>
            </p:cNvSpPr>
            <p:nvPr/>
          </p:nvSpPr>
          <p:spPr bwMode="auto">
            <a:xfrm>
              <a:off x="2064" y="3171"/>
              <a:ext cx="1632" cy="45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82" name="Rectangle 51"/>
            <p:cNvSpPr>
              <a:spLocks noChangeArrowheads="1"/>
            </p:cNvSpPr>
            <p:nvPr/>
          </p:nvSpPr>
          <p:spPr bwMode="auto">
            <a:xfrm>
              <a:off x="3838" y="1670"/>
              <a:ext cx="1054" cy="4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83" name="Rectangle 52"/>
            <p:cNvSpPr>
              <a:spLocks noChangeArrowheads="1"/>
            </p:cNvSpPr>
            <p:nvPr/>
          </p:nvSpPr>
          <p:spPr bwMode="auto">
            <a:xfrm>
              <a:off x="5034" y="1664"/>
              <a:ext cx="453" cy="195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84" name="Rectangle 53"/>
            <p:cNvSpPr>
              <a:spLocks noChangeArrowheads="1"/>
            </p:cNvSpPr>
            <p:nvPr/>
          </p:nvSpPr>
          <p:spPr bwMode="auto">
            <a:xfrm>
              <a:off x="1461" y="1665"/>
              <a:ext cx="453" cy="195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85" name="Rectangle 54"/>
            <p:cNvSpPr>
              <a:spLocks noChangeArrowheads="1"/>
            </p:cNvSpPr>
            <p:nvPr/>
          </p:nvSpPr>
          <p:spPr bwMode="auto">
            <a:xfrm>
              <a:off x="3849" y="2195"/>
              <a:ext cx="453" cy="142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86" name="Rectangle 55"/>
            <p:cNvSpPr>
              <a:spLocks noChangeArrowheads="1"/>
            </p:cNvSpPr>
            <p:nvPr/>
          </p:nvSpPr>
          <p:spPr bwMode="auto">
            <a:xfrm>
              <a:off x="273" y="1292"/>
              <a:ext cx="5214" cy="2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87" name="Rectangle 56"/>
            <p:cNvSpPr>
              <a:spLocks noChangeArrowheads="1"/>
            </p:cNvSpPr>
            <p:nvPr/>
          </p:nvSpPr>
          <p:spPr bwMode="auto">
            <a:xfrm>
              <a:off x="273" y="1664"/>
              <a:ext cx="453" cy="13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88" name="Rectangle 57"/>
            <p:cNvSpPr>
              <a:spLocks noChangeArrowheads="1"/>
            </p:cNvSpPr>
            <p:nvPr/>
          </p:nvSpPr>
          <p:spPr bwMode="auto">
            <a:xfrm>
              <a:off x="4437" y="2192"/>
              <a:ext cx="453" cy="142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89" name="Rectangle 58"/>
            <p:cNvSpPr>
              <a:spLocks noChangeArrowheads="1"/>
            </p:cNvSpPr>
            <p:nvPr/>
          </p:nvSpPr>
          <p:spPr bwMode="auto">
            <a:xfrm>
              <a:off x="273" y="3096"/>
              <a:ext cx="453" cy="52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90" name="Rectangle 59"/>
            <p:cNvSpPr>
              <a:spLocks noChangeArrowheads="1"/>
            </p:cNvSpPr>
            <p:nvPr/>
          </p:nvSpPr>
          <p:spPr bwMode="auto">
            <a:xfrm>
              <a:off x="870" y="3096"/>
              <a:ext cx="453" cy="52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91" name="Rectangle 60"/>
            <p:cNvSpPr>
              <a:spLocks noChangeArrowheads="1"/>
            </p:cNvSpPr>
            <p:nvPr/>
          </p:nvSpPr>
          <p:spPr bwMode="auto">
            <a:xfrm>
              <a:off x="273" y="3712"/>
              <a:ext cx="5214" cy="24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92" name="Rectangle 61"/>
            <p:cNvSpPr>
              <a:spLocks noChangeArrowheads="1"/>
            </p:cNvSpPr>
            <p:nvPr/>
          </p:nvSpPr>
          <p:spPr bwMode="auto">
            <a:xfrm>
              <a:off x="273" y="914"/>
              <a:ext cx="5214" cy="2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93" name="Rectangle 62"/>
            <p:cNvSpPr>
              <a:spLocks noChangeArrowheads="1"/>
            </p:cNvSpPr>
            <p:nvPr/>
          </p:nvSpPr>
          <p:spPr bwMode="auto">
            <a:xfrm>
              <a:off x="867" y="1664"/>
              <a:ext cx="453" cy="134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94" name="Rectangle 63"/>
            <p:cNvSpPr>
              <a:spLocks noChangeArrowheads="1"/>
            </p:cNvSpPr>
            <p:nvPr/>
          </p:nvSpPr>
          <p:spPr bwMode="auto">
            <a:xfrm>
              <a:off x="273" y="536"/>
              <a:ext cx="2532" cy="2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95" name="Rectangle 64"/>
            <p:cNvSpPr>
              <a:spLocks noChangeArrowheads="1"/>
            </p:cNvSpPr>
            <p:nvPr/>
          </p:nvSpPr>
          <p:spPr bwMode="auto">
            <a:xfrm>
              <a:off x="2955" y="536"/>
              <a:ext cx="2532" cy="2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2292" name="Rectangle 67"/>
          <p:cNvSpPr>
            <a:spLocks noChangeArrowheads="1"/>
          </p:cNvSpPr>
          <p:nvPr/>
        </p:nvSpPr>
        <p:spPr bwMode="auto">
          <a:xfrm>
            <a:off x="5149850" y="2628900"/>
            <a:ext cx="719138" cy="223361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Motor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293" name="Rectangle 70"/>
          <p:cNvSpPr>
            <a:spLocks noChangeArrowheads="1"/>
          </p:cNvSpPr>
          <p:nvPr/>
        </p:nvSpPr>
        <p:spPr bwMode="auto">
          <a:xfrm>
            <a:off x="3276600" y="4249738"/>
            <a:ext cx="1673225" cy="6096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SI Claims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294" name="Rectangle 71"/>
          <p:cNvSpPr>
            <a:spLocks noChangeArrowheads="1"/>
          </p:cNvSpPr>
          <p:nvPr/>
        </p:nvSpPr>
        <p:spPr bwMode="auto">
          <a:xfrm>
            <a:off x="3276600" y="5033963"/>
            <a:ext cx="2590800" cy="719137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Claims Payments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295" name="Rectangle 75"/>
          <p:cNvSpPr>
            <a:spLocks noChangeArrowheads="1"/>
          </p:cNvSpPr>
          <p:nvPr/>
        </p:nvSpPr>
        <p:spPr bwMode="auto">
          <a:xfrm>
            <a:off x="6110288" y="3484563"/>
            <a:ext cx="719137" cy="2268537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Legal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Protection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Claims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296" name="Rectangle 78"/>
          <p:cNvSpPr>
            <a:spLocks noChangeArrowheads="1"/>
          </p:cNvSpPr>
          <p:nvPr/>
        </p:nvSpPr>
        <p:spPr bwMode="auto">
          <a:xfrm>
            <a:off x="7043738" y="3479800"/>
            <a:ext cx="719137" cy="226853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Legal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Protection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1200" b="0" smtClean="0">
                <a:solidFill>
                  <a:srgbClr val="FFFFFF"/>
                </a:solidFill>
                <a:ea typeface="ＭＳ Ｐゴシック" pitchFamily="34" charset="-128"/>
              </a:rPr>
              <a:t>Issuing</a:t>
            </a:r>
            <a:endParaRPr lang="el-GR" altLang="el-GR" sz="1200" b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12297" name="Group 140"/>
          <p:cNvGrpSpPr>
            <a:grpSpLocks/>
          </p:cNvGrpSpPr>
          <p:nvPr/>
        </p:nvGrpSpPr>
        <p:grpSpPr bwMode="auto">
          <a:xfrm>
            <a:off x="1376363" y="2628900"/>
            <a:ext cx="6389687" cy="2146300"/>
            <a:chOff x="867" y="1656"/>
            <a:chExt cx="4025" cy="1352"/>
          </a:xfrm>
        </p:grpSpPr>
        <p:sp>
          <p:nvSpPr>
            <p:cNvPr id="12374" name="Rectangle 68"/>
            <p:cNvSpPr>
              <a:spLocks noChangeArrowheads="1"/>
            </p:cNvSpPr>
            <p:nvPr/>
          </p:nvSpPr>
          <p:spPr bwMode="auto">
            <a:xfrm>
              <a:off x="2055" y="1656"/>
              <a:ext cx="453" cy="953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Property </a:t>
              </a:r>
            </a:p>
          </p:txBody>
        </p:sp>
        <p:sp>
          <p:nvSpPr>
            <p:cNvPr id="12375" name="Rectangle 72"/>
            <p:cNvSpPr>
              <a:spLocks noChangeArrowheads="1"/>
            </p:cNvSpPr>
            <p:nvPr/>
          </p:nvSpPr>
          <p:spPr bwMode="auto">
            <a:xfrm>
              <a:off x="3838" y="1670"/>
              <a:ext cx="1054" cy="4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PAC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76" name="Rectangle 83"/>
            <p:cNvSpPr>
              <a:spLocks noChangeArrowheads="1"/>
            </p:cNvSpPr>
            <p:nvPr/>
          </p:nvSpPr>
          <p:spPr bwMode="auto">
            <a:xfrm>
              <a:off x="867" y="1664"/>
              <a:ext cx="453" cy="1344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Life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&amp;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Health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Admin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2298" name="Group 143"/>
          <p:cNvGrpSpPr>
            <a:grpSpLocks/>
          </p:cNvGrpSpPr>
          <p:nvPr/>
        </p:nvGrpSpPr>
        <p:grpSpPr bwMode="auto">
          <a:xfrm>
            <a:off x="433388" y="850900"/>
            <a:ext cx="8277225" cy="5422900"/>
            <a:chOff x="273" y="536"/>
            <a:chExt cx="5214" cy="3416"/>
          </a:xfrm>
        </p:grpSpPr>
        <p:sp>
          <p:nvSpPr>
            <p:cNvPr id="12363" name="Rectangle 69"/>
            <p:cNvSpPr>
              <a:spLocks noChangeArrowheads="1"/>
            </p:cNvSpPr>
            <p:nvPr/>
          </p:nvSpPr>
          <p:spPr bwMode="auto">
            <a:xfrm>
              <a:off x="2650" y="1656"/>
              <a:ext cx="453" cy="953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TPL </a:t>
              </a:r>
            </a:p>
          </p:txBody>
        </p:sp>
        <p:sp>
          <p:nvSpPr>
            <p:cNvPr id="12364" name="Rectangle 73"/>
            <p:cNvSpPr>
              <a:spLocks noChangeArrowheads="1"/>
            </p:cNvSpPr>
            <p:nvPr/>
          </p:nvSpPr>
          <p:spPr bwMode="auto">
            <a:xfrm>
              <a:off x="5034" y="1664"/>
              <a:ext cx="453" cy="1959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Crews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65" name="Rectangle 74"/>
            <p:cNvSpPr>
              <a:spLocks noChangeArrowheads="1"/>
            </p:cNvSpPr>
            <p:nvPr/>
          </p:nvSpPr>
          <p:spPr bwMode="auto">
            <a:xfrm>
              <a:off x="1461" y="1665"/>
              <a:ext cx="453" cy="1959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Group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Life &amp;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P &amp; C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66" name="Rectangle 76"/>
            <p:cNvSpPr>
              <a:spLocks noChangeArrowheads="1"/>
            </p:cNvSpPr>
            <p:nvPr/>
          </p:nvSpPr>
          <p:spPr bwMode="auto">
            <a:xfrm>
              <a:off x="273" y="1292"/>
              <a:ext cx="5214" cy="288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ODS Commissions 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67" name="Rectangle 77"/>
            <p:cNvSpPr>
              <a:spLocks noChangeArrowheads="1"/>
            </p:cNvSpPr>
            <p:nvPr/>
          </p:nvSpPr>
          <p:spPr bwMode="auto">
            <a:xfrm>
              <a:off x="273" y="1664"/>
              <a:ext cx="453" cy="1344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Life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&amp;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Health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Issuing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68" name="Rectangle 79"/>
            <p:cNvSpPr>
              <a:spLocks noChangeArrowheads="1"/>
            </p:cNvSpPr>
            <p:nvPr/>
          </p:nvSpPr>
          <p:spPr bwMode="auto">
            <a:xfrm>
              <a:off x="273" y="3096"/>
              <a:ext cx="453" cy="528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Medi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Claims</a:t>
              </a:r>
            </a:p>
          </p:txBody>
        </p:sp>
        <p:sp>
          <p:nvSpPr>
            <p:cNvPr id="12369" name="Rectangle 80"/>
            <p:cNvSpPr>
              <a:spLocks noChangeArrowheads="1"/>
            </p:cNvSpPr>
            <p:nvPr/>
          </p:nvSpPr>
          <p:spPr bwMode="auto">
            <a:xfrm>
              <a:off x="870" y="3096"/>
              <a:ext cx="453" cy="528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Non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Medi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Claims</a:t>
              </a:r>
            </a:p>
          </p:txBody>
        </p:sp>
        <p:sp>
          <p:nvSpPr>
            <p:cNvPr id="12370" name="Rectangle 81"/>
            <p:cNvSpPr>
              <a:spLocks noChangeArrowheads="1"/>
            </p:cNvSpPr>
            <p:nvPr/>
          </p:nvSpPr>
          <p:spPr bwMode="auto">
            <a:xfrm>
              <a:off x="273" y="3712"/>
              <a:ext cx="5214" cy="240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General Ledger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71" name="Rectangle 82"/>
            <p:cNvSpPr>
              <a:spLocks noChangeArrowheads="1"/>
            </p:cNvSpPr>
            <p:nvPr/>
          </p:nvSpPr>
          <p:spPr bwMode="auto">
            <a:xfrm>
              <a:off x="273" y="914"/>
              <a:ext cx="5214" cy="288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AMS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273" y="536"/>
              <a:ext cx="2532" cy="288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Sales MIS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2955" y="536"/>
              <a:ext cx="2532" cy="288"/>
            </a:xfrm>
            <a:prstGeom prst="rect">
              <a:avLst/>
            </a:prstGeom>
            <a:solidFill>
              <a:srgbClr val="9EB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l-GR" sz="1200" b="0" smtClean="0">
                  <a:solidFill>
                    <a:srgbClr val="000000"/>
                  </a:solidFill>
                  <a:ea typeface="ＭＳ Ｐゴシック" pitchFamily="34" charset="-128"/>
                </a:rPr>
                <a:t>STATS</a:t>
              </a:r>
              <a:endParaRPr lang="el-GR" altLang="el-GR" sz="1200" b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2299" name="Rectangle 136"/>
          <p:cNvSpPr>
            <a:spLocks noChangeArrowheads="1"/>
          </p:cNvSpPr>
          <p:nvPr/>
        </p:nvSpPr>
        <p:spPr bwMode="auto">
          <a:xfrm>
            <a:off x="1385888" y="6362700"/>
            <a:ext cx="1790700" cy="2651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l-GR" sz="1400" smtClean="0">
                <a:solidFill>
                  <a:srgbClr val="000000"/>
                </a:solidFill>
                <a:latin typeface="Arial" charset="0"/>
              </a:rPr>
              <a:t>More than 25  years</a:t>
            </a:r>
          </a:p>
        </p:txBody>
      </p:sp>
      <p:sp>
        <p:nvSpPr>
          <p:cNvPr id="12300" name="Rectangle 137"/>
          <p:cNvSpPr>
            <a:spLocks noChangeArrowheads="1"/>
          </p:cNvSpPr>
          <p:nvPr/>
        </p:nvSpPr>
        <p:spPr bwMode="auto">
          <a:xfrm>
            <a:off x="3282950" y="6388100"/>
            <a:ext cx="2139950" cy="265113"/>
          </a:xfrm>
          <a:prstGeom prst="rect">
            <a:avLst/>
          </a:prstGeom>
          <a:solidFill>
            <a:srgbClr val="9EB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l-GR" sz="1400" dirty="0" smtClean="0">
                <a:solidFill>
                  <a:srgbClr val="000000"/>
                </a:solidFill>
                <a:latin typeface="Arial" charset="0"/>
              </a:rPr>
              <a:t>10 – 20 years</a:t>
            </a:r>
          </a:p>
        </p:txBody>
      </p:sp>
      <p:sp>
        <p:nvSpPr>
          <p:cNvPr id="12301" name="Rectangle 138"/>
          <p:cNvSpPr>
            <a:spLocks noChangeArrowheads="1"/>
          </p:cNvSpPr>
          <p:nvPr/>
        </p:nvSpPr>
        <p:spPr bwMode="auto">
          <a:xfrm>
            <a:off x="5530850" y="6372225"/>
            <a:ext cx="1922463" cy="280988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l-GR" sz="1200" dirty="0" smtClean="0">
                <a:solidFill>
                  <a:srgbClr val="FFFFFF"/>
                </a:solidFill>
                <a:ea typeface="ＭＳ Ｐゴシック" pitchFamily="34" charset="-128"/>
              </a:rPr>
              <a:t>Less than 10 years</a:t>
            </a:r>
          </a:p>
        </p:txBody>
      </p:sp>
      <p:grpSp>
        <p:nvGrpSpPr>
          <p:cNvPr id="12302" name="Group 144"/>
          <p:cNvGrpSpPr>
            <a:grpSpLocks/>
          </p:cNvGrpSpPr>
          <p:nvPr/>
        </p:nvGrpSpPr>
        <p:grpSpPr bwMode="auto">
          <a:xfrm>
            <a:off x="754063" y="2373313"/>
            <a:ext cx="7585075" cy="3641725"/>
            <a:chOff x="475" y="1495"/>
            <a:chExt cx="4778" cy="2294"/>
          </a:xfrm>
        </p:grpSpPr>
        <p:grpSp>
          <p:nvGrpSpPr>
            <p:cNvPr id="12333" name="Group 145"/>
            <p:cNvGrpSpPr>
              <a:grpSpLocks/>
            </p:cNvGrpSpPr>
            <p:nvPr/>
          </p:nvGrpSpPr>
          <p:grpSpPr bwMode="auto">
            <a:xfrm>
              <a:off x="486" y="1495"/>
              <a:ext cx="4767" cy="2294"/>
              <a:chOff x="486" y="1495"/>
              <a:chExt cx="4767" cy="2294"/>
            </a:xfrm>
          </p:grpSpPr>
          <p:grpSp>
            <p:nvGrpSpPr>
              <p:cNvPr id="12336" name="Group 146"/>
              <p:cNvGrpSpPr>
                <a:grpSpLocks/>
              </p:cNvGrpSpPr>
              <p:nvPr/>
            </p:nvGrpSpPr>
            <p:grpSpPr bwMode="auto">
              <a:xfrm>
                <a:off x="486" y="1495"/>
                <a:ext cx="4767" cy="2294"/>
                <a:chOff x="486" y="1495"/>
                <a:chExt cx="4767" cy="2294"/>
              </a:xfrm>
            </p:grpSpPr>
            <p:grpSp>
              <p:nvGrpSpPr>
                <p:cNvPr id="12339" name="Group 147"/>
                <p:cNvGrpSpPr>
                  <a:grpSpLocks/>
                </p:cNvGrpSpPr>
                <p:nvPr/>
              </p:nvGrpSpPr>
              <p:grpSpPr bwMode="auto">
                <a:xfrm>
                  <a:off x="486" y="1495"/>
                  <a:ext cx="4767" cy="295"/>
                  <a:chOff x="486" y="1495"/>
                  <a:chExt cx="4767" cy="295"/>
                </a:xfrm>
              </p:grpSpPr>
              <p:sp>
                <p:nvSpPr>
                  <p:cNvPr id="12355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486" y="1495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6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1082" y="1495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7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673" y="1495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8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776" y="1495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9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4365" y="1495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60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5253" y="1495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61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198" y="1495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62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3466" y="1495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2340" name="Group 156"/>
                <p:cNvGrpSpPr>
                  <a:grpSpLocks/>
                </p:cNvGrpSpPr>
                <p:nvPr/>
              </p:nvGrpSpPr>
              <p:grpSpPr bwMode="auto">
                <a:xfrm>
                  <a:off x="500" y="1991"/>
                  <a:ext cx="4753" cy="1798"/>
                  <a:chOff x="500" y="1991"/>
                  <a:chExt cx="4753" cy="1798"/>
                </a:xfrm>
              </p:grpSpPr>
              <p:sp>
                <p:nvSpPr>
                  <p:cNvPr id="12344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500" y="3494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45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096" y="3494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46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687" y="3494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47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494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48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4663" y="3494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49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5253" y="3494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0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2867" y="2504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1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2271" y="2504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2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3467" y="2963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3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2586" y="2964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54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1991"/>
                    <a:ext cx="0" cy="295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2341" name="Group 168"/>
                <p:cNvGrpSpPr>
                  <a:grpSpLocks/>
                </p:cNvGrpSpPr>
                <p:nvPr/>
              </p:nvGrpSpPr>
              <p:grpSpPr bwMode="auto">
                <a:xfrm>
                  <a:off x="655" y="2295"/>
                  <a:ext cx="3283" cy="281"/>
                  <a:chOff x="655" y="2295"/>
                  <a:chExt cx="3283" cy="281"/>
                </a:xfrm>
              </p:grpSpPr>
              <p:sp>
                <p:nvSpPr>
                  <p:cNvPr id="12342" name="Line 169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774" y="2412"/>
                    <a:ext cx="0" cy="328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343" name="Line 17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797" y="2153"/>
                    <a:ext cx="0" cy="283"/>
                  </a:xfrm>
                  <a:prstGeom prst="line">
                    <a:avLst/>
                  </a:prstGeom>
                  <a:noFill/>
                  <a:ln w="9525">
                    <a:solidFill>
                      <a:srgbClr val="6633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000" b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2337" name="Line 171"/>
              <p:cNvSpPr>
                <a:spLocks noChangeShapeType="1"/>
              </p:cNvSpPr>
              <p:nvPr/>
            </p:nvSpPr>
            <p:spPr bwMode="auto">
              <a:xfrm>
                <a:off x="625" y="2885"/>
                <a:ext cx="337" cy="32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8" name="Line 172"/>
              <p:cNvSpPr>
                <a:spLocks noChangeShapeType="1"/>
              </p:cNvSpPr>
              <p:nvPr/>
            </p:nvSpPr>
            <p:spPr bwMode="auto">
              <a:xfrm flipH="1">
                <a:off x="625" y="2885"/>
                <a:ext cx="337" cy="32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34" name="Line 173"/>
            <p:cNvSpPr>
              <a:spLocks noChangeShapeType="1"/>
            </p:cNvSpPr>
            <p:nvPr/>
          </p:nvSpPr>
          <p:spPr bwMode="auto">
            <a:xfrm>
              <a:off x="475" y="2907"/>
              <a:ext cx="0" cy="272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35" name="Line 174"/>
            <p:cNvSpPr>
              <a:spLocks noChangeShapeType="1"/>
            </p:cNvSpPr>
            <p:nvPr/>
          </p:nvSpPr>
          <p:spPr bwMode="auto">
            <a:xfrm>
              <a:off x="1087" y="2907"/>
              <a:ext cx="0" cy="272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03" name="Group 175"/>
          <p:cNvGrpSpPr>
            <a:grpSpLocks/>
          </p:cNvGrpSpPr>
          <p:nvPr/>
        </p:nvGrpSpPr>
        <p:grpSpPr bwMode="auto">
          <a:xfrm>
            <a:off x="1919288" y="1173163"/>
            <a:ext cx="4760912" cy="2476500"/>
            <a:chOff x="1161" y="739"/>
            <a:chExt cx="2999" cy="1560"/>
          </a:xfrm>
        </p:grpSpPr>
        <p:sp>
          <p:nvSpPr>
            <p:cNvPr id="12325" name="Line 176"/>
            <p:cNvSpPr>
              <a:spLocks noChangeShapeType="1"/>
            </p:cNvSpPr>
            <p:nvPr/>
          </p:nvSpPr>
          <p:spPr bwMode="auto">
            <a:xfrm flipH="1">
              <a:off x="1796" y="739"/>
              <a:ext cx="9" cy="104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26" name="Line 177"/>
            <p:cNvSpPr>
              <a:spLocks noChangeShapeType="1"/>
            </p:cNvSpPr>
            <p:nvPr/>
          </p:nvSpPr>
          <p:spPr bwMode="auto">
            <a:xfrm flipH="1">
              <a:off x="1161" y="739"/>
              <a:ext cx="9" cy="104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27" name="Line 178"/>
            <p:cNvSpPr>
              <a:spLocks noChangeShapeType="1"/>
            </p:cNvSpPr>
            <p:nvPr/>
          </p:nvSpPr>
          <p:spPr bwMode="auto">
            <a:xfrm>
              <a:off x="2196" y="739"/>
              <a:ext cx="2" cy="665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28" name="Line 179"/>
            <p:cNvSpPr>
              <a:spLocks noChangeShapeType="1"/>
            </p:cNvSpPr>
            <p:nvPr/>
          </p:nvSpPr>
          <p:spPr bwMode="auto">
            <a:xfrm flipH="1">
              <a:off x="2384" y="739"/>
              <a:ext cx="9" cy="104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29" name="Line 180"/>
            <p:cNvSpPr>
              <a:spLocks noChangeShapeType="1"/>
            </p:cNvSpPr>
            <p:nvPr/>
          </p:nvSpPr>
          <p:spPr bwMode="auto">
            <a:xfrm flipH="1">
              <a:off x="3025" y="739"/>
              <a:ext cx="9" cy="104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30" name="Line 181"/>
            <p:cNvSpPr>
              <a:spLocks noChangeShapeType="1"/>
            </p:cNvSpPr>
            <p:nvPr/>
          </p:nvSpPr>
          <p:spPr bwMode="auto">
            <a:xfrm flipH="1">
              <a:off x="3559" y="739"/>
              <a:ext cx="9" cy="104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31" name="Line 182"/>
            <p:cNvSpPr>
              <a:spLocks noChangeShapeType="1"/>
            </p:cNvSpPr>
            <p:nvPr/>
          </p:nvSpPr>
          <p:spPr bwMode="auto">
            <a:xfrm flipH="1">
              <a:off x="4006" y="1480"/>
              <a:ext cx="18" cy="81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32" name="Line 183"/>
            <p:cNvSpPr>
              <a:spLocks noChangeShapeType="1"/>
            </p:cNvSpPr>
            <p:nvPr/>
          </p:nvSpPr>
          <p:spPr bwMode="auto">
            <a:xfrm flipH="1">
              <a:off x="4142" y="739"/>
              <a:ext cx="18" cy="156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304" name="Group 184"/>
          <p:cNvGrpSpPr>
            <a:grpSpLocks/>
          </p:cNvGrpSpPr>
          <p:nvPr/>
        </p:nvGrpSpPr>
        <p:grpSpPr bwMode="auto">
          <a:xfrm>
            <a:off x="2546350" y="1162050"/>
            <a:ext cx="5711825" cy="4033838"/>
            <a:chOff x="1604" y="732"/>
            <a:chExt cx="3598" cy="2541"/>
          </a:xfrm>
        </p:grpSpPr>
        <p:sp>
          <p:nvSpPr>
            <p:cNvPr id="12321" name="Line 185"/>
            <p:cNvSpPr>
              <a:spLocks noChangeShapeType="1"/>
            </p:cNvSpPr>
            <p:nvPr/>
          </p:nvSpPr>
          <p:spPr bwMode="auto">
            <a:xfrm>
              <a:off x="1604" y="753"/>
              <a:ext cx="3598" cy="13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22" name="Line 186"/>
            <p:cNvSpPr>
              <a:spLocks noChangeShapeType="1"/>
            </p:cNvSpPr>
            <p:nvPr/>
          </p:nvSpPr>
          <p:spPr bwMode="auto">
            <a:xfrm flipH="1">
              <a:off x="2972" y="756"/>
              <a:ext cx="1143" cy="25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23" name="Line 187"/>
            <p:cNvSpPr>
              <a:spLocks noChangeShapeType="1"/>
            </p:cNvSpPr>
            <p:nvPr/>
          </p:nvSpPr>
          <p:spPr bwMode="auto">
            <a:xfrm flipH="1">
              <a:off x="2452" y="733"/>
              <a:ext cx="842" cy="10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  <p:sp>
          <p:nvSpPr>
            <p:cNvPr id="12324" name="Line 188"/>
            <p:cNvSpPr>
              <a:spLocks noChangeShapeType="1"/>
            </p:cNvSpPr>
            <p:nvPr/>
          </p:nvSpPr>
          <p:spPr bwMode="auto">
            <a:xfrm>
              <a:off x="2570" y="732"/>
              <a:ext cx="842" cy="10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2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blackWhite">
          <a:xfrm>
            <a:off x="4679950" y="3212976"/>
            <a:ext cx="4292600" cy="2184524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l-GR" sz="1600" b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l-GR" sz="13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Benefits: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decide exactly what we want and how we want it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license fees and no maintenance fees to be </a:t>
            </a: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paid</a:t>
            </a:r>
            <a:endParaRPr lang="en-US" altLang="el-G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l-GR" sz="13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Risks: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internal skills to develop a modern system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Maintenance </a:t>
            </a: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are </a:t>
            </a: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</a:t>
            </a:r>
            <a:endParaRPr lang="en-US" altLang="el-G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Longer </a:t>
            </a: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time =&gt; greater risk of failure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blackWhite">
          <a:xfrm>
            <a:off x="158960" y="3212976"/>
            <a:ext cx="4368800" cy="2736974"/>
          </a:xfrm>
          <a:prstGeom prst="rect">
            <a:avLst/>
          </a:prstGeom>
          <a:solidFill>
            <a:srgbClr val="FFFF99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l-GR" sz="1600" b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l-GR" sz="13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Benefits: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Less </a:t>
            </a: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 needed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Yearly upgrades (maybe costly)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Programming </a:t>
            </a: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 is written by </a:t>
            </a: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specialists</a:t>
            </a:r>
            <a:endParaRPr lang="en-US" altLang="el-G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l-GR" sz="13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</a:t>
            </a:r>
            <a:r>
              <a:rPr lang="en-US" altLang="el-GR" sz="13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Vendor </a:t>
            </a: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fails to meet his obligations can be a big burden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Ambiguous time for the Internal </a:t>
            </a: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</a:t>
            </a:r>
            <a:r>
              <a:rPr lang="en-US" altLang="el-GR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accept the system</a:t>
            </a:r>
            <a:endParaRPr lang="en-US" altLang="el-GR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l-GR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Vendor may not know our business needs that well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598488" y="5495925"/>
            <a:ext cx="7902575" cy="1196975"/>
            <a:chOff x="377" y="3462"/>
            <a:chExt cx="4978" cy="754"/>
          </a:xfrm>
        </p:grpSpPr>
        <p:sp>
          <p:nvSpPr>
            <p:cNvPr id="15366" name="AutoShape 6"/>
            <p:cNvSpPr>
              <a:spLocks noChangeArrowheads="1"/>
            </p:cNvSpPr>
            <p:nvPr/>
          </p:nvSpPr>
          <p:spPr bwMode="blackWhite">
            <a:xfrm>
              <a:off x="2112" y="3984"/>
              <a:ext cx="1656" cy="232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blackWhite">
            <a:xfrm rot="10800000">
              <a:off x="377" y="3814"/>
              <a:ext cx="2122" cy="225"/>
            </a:xfrm>
            <a:prstGeom prst="triangle">
              <a:avLst>
                <a:gd name="adj" fmla="val 48616"/>
              </a:avLst>
            </a:prstGeom>
            <a:solidFill>
              <a:srgbClr val="CC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blackWhite">
            <a:xfrm rot="10800000">
              <a:off x="3233" y="3462"/>
              <a:ext cx="2122" cy="225"/>
            </a:xfrm>
            <a:prstGeom prst="triangle">
              <a:avLst>
                <a:gd name="adj" fmla="val 48616"/>
              </a:avLst>
            </a:prstGeom>
            <a:solidFill>
              <a:srgbClr val="CC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blackWhite">
            <a:xfrm>
              <a:off x="1464" y="4048"/>
              <a:ext cx="0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endParaRPr lang="el-GR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blackWhite">
            <a:xfrm>
              <a:off x="4320" y="3696"/>
              <a:ext cx="8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endParaRPr lang="el-GR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blackWhite">
            <a:xfrm flipV="1">
              <a:off x="1456" y="3792"/>
              <a:ext cx="2872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endParaRPr lang="el-GR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23728" y="188640"/>
            <a:ext cx="583264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lang="el-GR" sz="2200" b="1">
                <a:solidFill>
                  <a:srgbClr val="CC0000"/>
                </a:solidFill>
                <a:latin typeface="Georgia" pitchFamily="18"/>
                <a:ea typeface="Microsoft YaHei" pitchFamily="2"/>
                <a:cs typeface="Mangal" pitchFamily="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rgbClr val="CC0000"/>
                </a:solidFill>
                <a:latin typeface="Georgia" pitchFamily="18" charset="0"/>
                <a:ea typeface="Microsoft YaHei" pitchFamily="34" charset="-122"/>
                <a:cs typeface="Mangal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rgbClr val="CC0000"/>
                </a:solidFill>
                <a:latin typeface="Georgia" pitchFamily="18" charset="0"/>
                <a:ea typeface="Microsoft YaHei" pitchFamily="34" charset="-122"/>
                <a:cs typeface="Mangal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rgbClr val="CC0000"/>
                </a:solidFill>
                <a:latin typeface="Georgia" pitchFamily="18" charset="0"/>
                <a:ea typeface="Microsoft YaHei" pitchFamily="34" charset="-122"/>
                <a:cs typeface="Mangal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rgbClr val="CC0000"/>
                </a:solidFill>
                <a:latin typeface="Georgia" pitchFamily="18" charset="0"/>
                <a:ea typeface="Microsoft YaHei" pitchFamily="34" charset="-122"/>
                <a:cs typeface="Mangal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rgbClr val="CC0000"/>
                </a:solidFill>
                <a:latin typeface="Georgia" pitchFamily="18" charset="0"/>
                <a:ea typeface="Microsoft YaHei" pitchFamily="34" charset="-122"/>
                <a:cs typeface="Mangal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rgbClr val="CC0000"/>
                </a:solidFill>
                <a:latin typeface="Georgia" pitchFamily="18" charset="0"/>
                <a:ea typeface="Microsoft YaHei" pitchFamily="34" charset="-122"/>
                <a:cs typeface="Mangal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rgbClr val="CC0000"/>
                </a:solidFill>
                <a:latin typeface="Georgia" pitchFamily="18" charset="0"/>
                <a:ea typeface="Microsoft YaHei" pitchFamily="34" charset="-122"/>
                <a:cs typeface="Mangal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200" b="1">
                <a:solidFill>
                  <a:srgbClr val="CC0000"/>
                </a:solidFill>
                <a:latin typeface="Georgia" pitchFamily="18" charset="0"/>
                <a:ea typeface="Microsoft YaHei" pitchFamily="34" charset="-122"/>
                <a:cs typeface="Mangal" pitchFamily="18" charset="0"/>
              </a:defRPr>
            </a:lvl9pPr>
          </a:lstStyle>
          <a:p>
            <a:r>
              <a:rPr lang="en-US" altLang="el-GR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Unity</a:t>
            </a:r>
            <a:endParaRPr lang="nl-NL" altLang="el-GR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 a Make or Buy Analysis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 The selection process begun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Request for Information (RFI) 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Request for Proposal (RFP)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Source selection criteria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 Project Unity was initiated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Increased costing – unable to deliver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Strong opposition by the business users to accept the new platform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 The project was stopped</a:t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Audits and Assessments by KPMG and SIG</a:t>
            </a:r>
            <a:endParaRPr lang="el-G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blackWhite">
          <a:xfrm>
            <a:off x="0" y="636588"/>
            <a:ext cx="9144000" cy="62214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GB" altLang="el-GR" sz="1500" b="1">
              <a:solidFill>
                <a:srgbClr val="000099"/>
              </a:solidFill>
              <a:latin typeface="Arial" pitchFamily="34" charset="0"/>
              <a:cs typeface="+mn-cs"/>
            </a:endParaRPr>
          </a:p>
        </p:txBody>
      </p:sp>
      <p:sp>
        <p:nvSpPr>
          <p:cNvPr id="243715" name="Rectangle 2"/>
          <p:cNvSpPr>
            <a:spLocks noChangeArrowheads="1"/>
          </p:cNvSpPr>
          <p:nvPr/>
        </p:nvSpPr>
        <p:spPr bwMode="auto">
          <a:xfrm>
            <a:off x="130175" y="193675"/>
            <a:ext cx="83232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842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42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42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42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42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l-GR" sz="2200" b="1">
                <a:solidFill>
                  <a:srgbClr val="000099"/>
                </a:solidFill>
                <a:cs typeface="+mn-cs"/>
              </a:rPr>
              <a:t>Project overview</a:t>
            </a:r>
            <a:endParaRPr lang="en-US" altLang="el-GR" sz="2200" b="1">
              <a:solidFill>
                <a:srgbClr val="000099"/>
              </a:solidFill>
              <a:cs typeface="+mn-cs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blackWhite">
          <a:xfrm>
            <a:off x="71438" y="6470650"/>
            <a:ext cx="3384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el-GR" sz="1500" b="1">
                <a:solidFill>
                  <a:srgbClr val="000099"/>
                </a:solidFill>
                <a:latin typeface="Arial" pitchFamily="34" charset="0"/>
                <a:cs typeface="+mn-cs"/>
              </a:rPr>
              <a:t>Project Unity – “United We Stand !”</a:t>
            </a:r>
          </a:p>
        </p:txBody>
      </p:sp>
      <p:sp>
        <p:nvSpPr>
          <p:cNvPr id="243717" name="Slide Number Placeholder 2"/>
          <p:cNvSpPr txBox="1">
            <a:spLocks noGrp="1"/>
          </p:cNvSpPr>
          <p:nvPr/>
        </p:nvSpPr>
        <p:spPr bwMode="auto">
          <a:xfrm>
            <a:off x="7131050" y="6561138"/>
            <a:ext cx="1866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05676F1-003B-4840-B430-82E141576A1B}" type="slidenum">
              <a:rPr lang="de-DE" altLang="el-GR" sz="1200">
                <a:solidFill>
                  <a:srgbClr val="000000"/>
                </a:solidFill>
                <a:cs typeface="+mn-cs"/>
              </a:rPr>
              <a:pPr algn="r"/>
              <a:t>8</a:t>
            </a:fld>
            <a:endParaRPr lang="de-DE" altLang="el-GR" sz="12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43718" name="Group 6"/>
          <p:cNvGrpSpPr>
            <a:grpSpLocks/>
          </p:cNvGrpSpPr>
          <p:nvPr/>
        </p:nvGrpSpPr>
        <p:grpSpPr bwMode="auto">
          <a:xfrm>
            <a:off x="419100" y="1123950"/>
            <a:ext cx="8513763" cy="5022850"/>
            <a:chOff x="265" y="636"/>
            <a:chExt cx="5456" cy="3439"/>
          </a:xfrm>
        </p:grpSpPr>
        <p:cxnSp>
          <p:nvCxnSpPr>
            <p:cNvPr id="243719" name="AutoShape 7"/>
            <p:cNvCxnSpPr>
              <a:cxnSpLocks noChangeShapeType="1"/>
              <a:stCxn id="243766" idx="1"/>
              <a:endCxn id="243761" idx="2"/>
            </p:cNvCxnSpPr>
            <p:nvPr/>
          </p:nvCxnSpPr>
          <p:spPr bwMode="blackWhite">
            <a:xfrm rot="10800000">
              <a:off x="3319" y="2229"/>
              <a:ext cx="1429" cy="1401"/>
            </a:xfrm>
            <a:prstGeom prst="curvedConnector3">
              <a:avLst>
                <a:gd name="adj1" fmla="val 49963"/>
              </a:avLst>
            </a:prstGeom>
            <a:noFill/>
            <a:ln w="1270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3720" name="AutoShape 8"/>
            <p:cNvSpPr>
              <a:spLocks noChangeArrowheads="1"/>
            </p:cNvSpPr>
            <p:nvPr/>
          </p:nvSpPr>
          <p:spPr bwMode="blackWhite">
            <a:xfrm>
              <a:off x="265" y="668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TPL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21" name="AutoShape 9"/>
            <p:cNvSpPr>
              <a:spLocks noChangeArrowheads="1"/>
            </p:cNvSpPr>
            <p:nvPr/>
          </p:nvSpPr>
          <p:spPr bwMode="blackWhite">
            <a:xfrm>
              <a:off x="271" y="1007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Property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22" name="AutoShape 10"/>
            <p:cNvSpPr>
              <a:spLocks noChangeArrowheads="1"/>
            </p:cNvSpPr>
            <p:nvPr/>
          </p:nvSpPr>
          <p:spPr bwMode="blackWhite">
            <a:xfrm>
              <a:off x="271" y="1345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Motor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23" name="AutoShape 11"/>
            <p:cNvSpPr>
              <a:spLocks noChangeArrowheads="1"/>
            </p:cNvSpPr>
            <p:nvPr/>
          </p:nvSpPr>
          <p:spPr bwMode="blackWhite">
            <a:xfrm>
              <a:off x="269" y="3064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Leg. Protection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24" name="AutoShape 12"/>
            <p:cNvSpPr>
              <a:spLocks noChangeArrowheads="1"/>
            </p:cNvSpPr>
            <p:nvPr/>
          </p:nvSpPr>
          <p:spPr bwMode="blackWhite">
            <a:xfrm>
              <a:off x="269" y="2725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Gen. Accident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25" name="AutoShape 13"/>
            <p:cNvSpPr>
              <a:spLocks noChangeArrowheads="1"/>
            </p:cNvSpPr>
            <p:nvPr/>
          </p:nvSpPr>
          <p:spPr bwMode="blackWhite">
            <a:xfrm>
              <a:off x="268" y="2377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Engineering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26" name="AutoShape 14"/>
            <p:cNvSpPr>
              <a:spLocks noChangeArrowheads="1"/>
            </p:cNvSpPr>
            <p:nvPr/>
          </p:nvSpPr>
          <p:spPr bwMode="blackWhite">
            <a:xfrm>
              <a:off x="267" y="2028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Marine Cargo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27" name="AutoShape 15"/>
            <p:cNvSpPr>
              <a:spLocks noChangeArrowheads="1"/>
            </p:cNvSpPr>
            <p:nvPr/>
          </p:nvSpPr>
          <p:spPr bwMode="blackWhite">
            <a:xfrm>
              <a:off x="266" y="1688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Crews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28" name="AutoShape 16"/>
            <p:cNvSpPr>
              <a:spLocks noChangeArrowheads="1"/>
            </p:cNvSpPr>
            <p:nvPr/>
          </p:nvSpPr>
          <p:spPr bwMode="blackWhite">
            <a:xfrm>
              <a:off x="268" y="3401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Aviation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29" name="AutoShape 17"/>
            <p:cNvSpPr>
              <a:spLocks noChangeArrowheads="1"/>
            </p:cNvSpPr>
            <p:nvPr/>
          </p:nvSpPr>
          <p:spPr bwMode="blackWhite">
            <a:xfrm>
              <a:off x="267" y="3738"/>
              <a:ext cx="915" cy="3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1500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Yachts</a:t>
              </a:r>
              <a:endParaRPr lang="el-GR" altLang="el-GR" sz="15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pic>
          <p:nvPicPr>
            <p:cNvPr id="243730" name="Picture 18" descr="I.D.I Technologies LTD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" y="1907"/>
              <a:ext cx="725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3731" name="AutoShape 19"/>
            <p:cNvCxnSpPr>
              <a:cxnSpLocks noChangeShapeType="1"/>
              <a:stCxn id="243720" idx="3"/>
              <a:endCxn id="243761" idx="0"/>
            </p:cNvCxnSpPr>
            <p:nvPr/>
          </p:nvCxnSpPr>
          <p:spPr bwMode="blackWhite">
            <a:xfrm>
              <a:off x="1186" y="824"/>
              <a:ext cx="1310" cy="1405"/>
            </a:xfrm>
            <a:prstGeom prst="curvedConnector3">
              <a:avLst>
                <a:gd name="adj1" fmla="val 49694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32" name="AutoShape 20"/>
            <p:cNvCxnSpPr>
              <a:cxnSpLocks noChangeShapeType="1"/>
              <a:stCxn id="243721" idx="3"/>
              <a:endCxn id="243761" idx="0"/>
            </p:cNvCxnSpPr>
            <p:nvPr/>
          </p:nvCxnSpPr>
          <p:spPr bwMode="blackWhite">
            <a:xfrm>
              <a:off x="1192" y="1163"/>
              <a:ext cx="1304" cy="1066"/>
            </a:xfrm>
            <a:prstGeom prst="curvedConnector3">
              <a:avLst>
                <a:gd name="adj1" fmla="val 49694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33" name="AutoShape 21"/>
            <p:cNvCxnSpPr>
              <a:cxnSpLocks noChangeShapeType="1"/>
              <a:endCxn id="243761" idx="2"/>
            </p:cNvCxnSpPr>
            <p:nvPr/>
          </p:nvCxnSpPr>
          <p:spPr bwMode="blackWhite">
            <a:xfrm rot="10800000" flipV="1">
              <a:off x="3319" y="1071"/>
              <a:ext cx="1386" cy="1158"/>
            </a:xfrm>
            <a:prstGeom prst="curvedConnector3">
              <a:avLst>
                <a:gd name="adj1" fmla="val 50000"/>
              </a:avLst>
            </a:prstGeom>
            <a:noFill/>
            <a:ln w="1270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34" name="AutoShape 22"/>
            <p:cNvCxnSpPr>
              <a:cxnSpLocks noChangeShapeType="1"/>
              <a:stCxn id="243722" idx="3"/>
              <a:endCxn id="243761" idx="0"/>
            </p:cNvCxnSpPr>
            <p:nvPr/>
          </p:nvCxnSpPr>
          <p:spPr bwMode="blackWhite">
            <a:xfrm>
              <a:off x="1192" y="1501"/>
              <a:ext cx="1304" cy="728"/>
            </a:xfrm>
            <a:prstGeom prst="curvedConnector3">
              <a:avLst>
                <a:gd name="adj1" fmla="val 49694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35" name="AutoShape 23"/>
            <p:cNvCxnSpPr>
              <a:cxnSpLocks noChangeShapeType="1"/>
              <a:stCxn id="243727" idx="3"/>
              <a:endCxn id="243761" idx="0"/>
            </p:cNvCxnSpPr>
            <p:nvPr/>
          </p:nvCxnSpPr>
          <p:spPr bwMode="blackWhite">
            <a:xfrm>
              <a:off x="1187" y="1844"/>
              <a:ext cx="1309" cy="385"/>
            </a:xfrm>
            <a:prstGeom prst="curvedConnector3">
              <a:avLst>
                <a:gd name="adj1" fmla="val 49731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36" name="AutoShape 24"/>
            <p:cNvCxnSpPr>
              <a:cxnSpLocks noChangeShapeType="1"/>
              <a:stCxn id="243726" idx="3"/>
              <a:endCxn id="243761" idx="0"/>
            </p:cNvCxnSpPr>
            <p:nvPr/>
          </p:nvCxnSpPr>
          <p:spPr bwMode="blackWhite">
            <a:xfrm>
              <a:off x="1188" y="2184"/>
              <a:ext cx="1308" cy="45"/>
            </a:xfrm>
            <a:prstGeom prst="curvedConnector3">
              <a:avLst>
                <a:gd name="adj1" fmla="val 49694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37" name="AutoShape 25"/>
            <p:cNvCxnSpPr>
              <a:cxnSpLocks noChangeShapeType="1"/>
              <a:stCxn id="243724" idx="3"/>
              <a:endCxn id="243761" idx="0"/>
            </p:cNvCxnSpPr>
            <p:nvPr/>
          </p:nvCxnSpPr>
          <p:spPr bwMode="blackWhite">
            <a:xfrm flipV="1">
              <a:off x="1190" y="2229"/>
              <a:ext cx="1306" cy="652"/>
            </a:xfrm>
            <a:prstGeom prst="curvedConnector3">
              <a:avLst>
                <a:gd name="adj1" fmla="val 49694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38" name="AutoShape 26"/>
            <p:cNvCxnSpPr>
              <a:cxnSpLocks noChangeShapeType="1"/>
              <a:stCxn id="243723" idx="3"/>
              <a:endCxn id="243761" idx="0"/>
            </p:cNvCxnSpPr>
            <p:nvPr/>
          </p:nvCxnSpPr>
          <p:spPr bwMode="blackWhite">
            <a:xfrm flipV="1">
              <a:off x="1190" y="2229"/>
              <a:ext cx="1306" cy="991"/>
            </a:xfrm>
            <a:prstGeom prst="curvedConnector3">
              <a:avLst>
                <a:gd name="adj1" fmla="val 49694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39" name="AutoShape 27"/>
            <p:cNvCxnSpPr>
              <a:cxnSpLocks noChangeShapeType="1"/>
              <a:stCxn id="243728" idx="3"/>
              <a:endCxn id="243761" idx="0"/>
            </p:cNvCxnSpPr>
            <p:nvPr/>
          </p:nvCxnSpPr>
          <p:spPr bwMode="blackWhite">
            <a:xfrm flipV="1">
              <a:off x="1189" y="2229"/>
              <a:ext cx="1307" cy="1328"/>
            </a:xfrm>
            <a:prstGeom prst="curvedConnector3">
              <a:avLst>
                <a:gd name="adj1" fmla="val 49731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40" name="AutoShape 28"/>
            <p:cNvCxnSpPr>
              <a:cxnSpLocks noChangeShapeType="1"/>
              <a:stCxn id="243729" idx="3"/>
              <a:endCxn id="243761" idx="0"/>
            </p:cNvCxnSpPr>
            <p:nvPr/>
          </p:nvCxnSpPr>
          <p:spPr bwMode="blackWhite">
            <a:xfrm flipV="1">
              <a:off x="1188" y="2229"/>
              <a:ext cx="1308" cy="1665"/>
            </a:xfrm>
            <a:prstGeom prst="curvedConnector3">
              <a:avLst>
                <a:gd name="adj1" fmla="val 49694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41" name="AutoShape 29"/>
            <p:cNvCxnSpPr>
              <a:cxnSpLocks noChangeShapeType="1"/>
              <a:stCxn id="243725" idx="3"/>
              <a:endCxn id="243761" idx="0"/>
            </p:cNvCxnSpPr>
            <p:nvPr/>
          </p:nvCxnSpPr>
          <p:spPr bwMode="blackWhite">
            <a:xfrm flipV="1">
              <a:off x="1189" y="2229"/>
              <a:ext cx="1307" cy="304"/>
            </a:xfrm>
            <a:prstGeom prst="curvedConnector3">
              <a:avLst>
                <a:gd name="adj1" fmla="val 49731"/>
              </a:avLst>
            </a:prstGeom>
            <a:noFill/>
            <a:ln w="127000">
              <a:solidFill>
                <a:srgbClr val="CC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42" name="AutoShape 30"/>
            <p:cNvCxnSpPr>
              <a:cxnSpLocks noChangeShapeType="1"/>
              <a:endCxn id="243761" idx="2"/>
            </p:cNvCxnSpPr>
            <p:nvPr/>
          </p:nvCxnSpPr>
          <p:spPr bwMode="blackWhite">
            <a:xfrm rot="10800000" flipV="1">
              <a:off x="3319" y="2069"/>
              <a:ext cx="1394" cy="160"/>
            </a:xfrm>
            <a:prstGeom prst="curvedConnector3">
              <a:avLst>
                <a:gd name="adj1" fmla="val 50000"/>
              </a:avLst>
            </a:prstGeom>
            <a:noFill/>
            <a:ln w="1270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43" name="AutoShape 31"/>
            <p:cNvCxnSpPr>
              <a:cxnSpLocks noChangeShapeType="1"/>
              <a:endCxn id="243761" idx="2"/>
            </p:cNvCxnSpPr>
            <p:nvPr/>
          </p:nvCxnSpPr>
          <p:spPr bwMode="blackWhite">
            <a:xfrm rot="10800000">
              <a:off x="3319" y="2229"/>
              <a:ext cx="1386" cy="362"/>
            </a:xfrm>
            <a:prstGeom prst="curvedConnector3">
              <a:avLst>
                <a:gd name="adj1" fmla="val 50000"/>
              </a:avLst>
            </a:prstGeom>
            <a:noFill/>
            <a:ln w="1270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44" name="AutoShape 32"/>
            <p:cNvCxnSpPr>
              <a:cxnSpLocks noChangeShapeType="1"/>
              <a:stCxn id="243765" idx="1"/>
              <a:endCxn id="243761" idx="2"/>
            </p:cNvCxnSpPr>
            <p:nvPr/>
          </p:nvCxnSpPr>
          <p:spPr bwMode="blackWhite">
            <a:xfrm rot="10800000">
              <a:off x="3319" y="2229"/>
              <a:ext cx="1429" cy="870"/>
            </a:xfrm>
            <a:prstGeom prst="curvedConnector3">
              <a:avLst>
                <a:gd name="adj1" fmla="val 49963"/>
              </a:avLst>
            </a:prstGeom>
            <a:noFill/>
            <a:ln w="1270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3745" name="AutoShape 33"/>
            <p:cNvCxnSpPr>
              <a:cxnSpLocks noChangeShapeType="1"/>
              <a:endCxn id="243761" idx="2"/>
            </p:cNvCxnSpPr>
            <p:nvPr/>
          </p:nvCxnSpPr>
          <p:spPr bwMode="blackWhite">
            <a:xfrm rot="10800000" flipV="1">
              <a:off x="3319" y="1574"/>
              <a:ext cx="1394" cy="655"/>
            </a:xfrm>
            <a:prstGeom prst="curvedConnector3">
              <a:avLst>
                <a:gd name="adj1" fmla="val 50000"/>
              </a:avLst>
            </a:prstGeom>
            <a:noFill/>
            <a:ln w="1270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3746" name="AutoShape 34"/>
            <p:cNvSpPr>
              <a:spLocks noChangeArrowheads="1"/>
            </p:cNvSpPr>
            <p:nvPr/>
          </p:nvSpPr>
          <p:spPr bwMode="blackWhite">
            <a:xfrm rot="-10800000">
              <a:off x="1269" y="652"/>
              <a:ext cx="329" cy="3419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240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Process Redesign</a:t>
              </a:r>
              <a:endParaRPr lang="el-GR" altLang="el-GR" sz="24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47" name="AutoShape 35"/>
            <p:cNvSpPr>
              <a:spLocks noChangeArrowheads="1"/>
            </p:cNvSpPr>
            <p:nvPr/>
          </p:nvSpPr>
          <p:spPr bwMode="blackWhite">
            <a:xfrm rot="-10800000">
              <a:off x="1679" y="648"/>
              <a:ext cx="339" cy="3419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240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Product Restructuring</a:t>
              </a:r>
              <a:endParaRPr lang="el-GR" altLang="el-GR" sz="24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48" name="AutoShape 36"/>
            <p:cNvSpPr>
              <a:spLocks noChangeArrowheads="1"/>
            </p:cNvSpPr>
            <p:nvPr/>
          </p:nvSpPr>
          <p:spPr bwMode="blackWhite">
            <a:xfrm rot="-10800000">
              <a:off x="4241" y="646"/>
              <a:ext cx="339" cy="3419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240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Interfaces and Operations</a:t>
              </a:r>
              <a:endParaRPr lang="el-GR" altLang="el-GR" sz="24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49" name="AutoShape 37"/>
            <p:cNvSpPr>
              <a:spLocks noChangeArrowheads="1"/>
            </p:cNvSpPr>
            <p:nvPr/>
          </p:nvSpPr>
          <p:spPr bwMode="blackWhite">
            <a:xfrm rot="-10800000">
              <a:off x="3819" y="641"/>
              <a:ext cx="339" cy="3419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240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IT Infrastructure</a:t>
              </a:r>
              <a:endParaRPr lang="el-GR" altLang="el-GR" sz="24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50" name="AutoShape 38"/>
            <p:cNvSpPr>
              <a:spLocks noChangeArrowheads="1"/>
            </p:cNvSpPr>
            <p:nvPr/>
          </p:nvSpPr>
          <p:spPr bwMode="blackWhite">
            <a:xfrm rot="-10800000">
              <a:off x="3398" y="636"/>
              <a:ext cx="339" cy="3419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240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Data Migration</a:t>
              </a:r>
              <a:endParaRPr lang="el-GR" altLang="el-GR" sz="24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51" name="AutoShape 39"/>
            <p:cNvSpPr>
              <a:spLocks noChangeArrowheads="1"/>
            </p:cNvSpPr>
            <p:nvPr/>
          </p:nvSpPr>
          <p:spPr bwMode="blackWhite">
            <a:xfrm rot="-10800000">
              <a:off x="2097" y="656"/>
              <a:ext cx="339" cy="3419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sz="240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Reporting and Document Creation</a:t>
              </a:r>
              <a:endParaRPr lang="el-GR" altLang="el-GR" sz="2400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52" name="Text Box 40"/>
            <p:cNvSpPr txBox="1">
              <a:spLocks noChangeArrowheads="1"/>
            </p:cNvSpPr>
            <p:nvPr/>
          </p:nvSpPr>
          <p:spPr bwMode="blackWhite">
            <a:xfrm>
              <a:off x="5166" y="889"/>
              <a:ext cx="39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TPL</a:t>
              </a:r>
              <a:endParaRPr lang="el-GR" altLang="el-GR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53" name="Text Box 41"/>
            <p:cNvSpPr txBox="1">
              <a:spLocks noChangeArrowheads="1"/>
            </p:cNvSpPr>
            <p:nvPr/>
          </p:nvSpPr>
          <p:spPr bwMode="blackWhite">
            <a:xfrm>
              <a:off x="5166" y="1383"/>
              <a:ext cx="38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Fire</a:t>
              </a:r>
              <a:endParaRPr lang="el-GR" altLang="el-GR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54" name="Text Box 42"/>
            <p:cNvSpPr txBox="1">
              <a:spLocks noChangeArrowheads="1"/>
            </p:cNvSpPr>
            <p:nvPr/>
          </p:nvSpPr>
          <p:spPr bwMode="blackWhite">
            <a:xfrm>
              <a:off x="5166" y="1877"/>
              <a:ext cx="44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Cars</a:t>
              </a:r>
              <a:endParaRPr lang="el-GR" altLang="el-GR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55" name="Text Box 43"/>
            <p:cNvSpPr txBox="1">
              <a:spLocks noChangeArrowheads="1"/>
            </p:cNvSpPr>
            <p:nvPr/>
          </p:nvSpPr>
          <p:spPr bwMode="blackWhite">
            <a:xfrm>
              <a:off x="5166" y="2407"/>
              <a:ext cx="55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Crews</a:t>
              </a:r>
              <a:endParaRPr lang="el-GR" altLang="el-GR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3756" name="Text Box 44"/>
            <p:cNvSpPr txBox="1">
              <a:spLocks noChangeArrowheads="1"/>
            </p:cNvSpPr>
            <p:nvPr/>
          </p:nvSpPr>
          <p:spPr bwMode="blackWhite">
            <a:xfrm>
              <a:off x="5166" y="2909"/>
              <a:ext cx="42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PAC</a:t>
              </a:r>
              <a:endParaRPr lang="el-GR" altLang="el-GR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graphicFrame>
          <p:nvGraphicFramePr>
            <p:cNvPr id="243757" name="Object 45"/>
            <p:cNvGraphicFramePr>
              <a:graphicFrameLocks noChangeAspect="1"/>
            </p:cNvGraphicFramePr>
            <p:nvPr/>
          </p:nvGraphicFramePr>
          <p:xfrm>
            <a:off x="4705" y="860"/>
            <a:ext cx="467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94" name="Visio" r:id="rId5" imgW="1093622" imgH="989076" progId="">
                    <p:embed/>
                  </p:oleObj>
                </mc:Choice>
                <mc:Fallback>
                  <p:oleObj name="Visio" r:id="rId5" imgW="1093622" imgH="989076" progId="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5" y="860"/>
                          <a:ext cx="467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3758" name="Object 46"/>
            <p:cNvGraphicFramePr>
              <a:graphicFrameLocks noChangeAspect="1"/>
            </p:cNvGraphicFramePr>
            <p:nvPr/>
          </p:nvGraphicFramePr>
          <p:xfrm>
            <a:off x="4713" y="1363"/>
            <a:ext cx="467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95" name="Visio" r:id="rId7" imgW="1093622" imgH="989076" progId="">
                    <p:embed/>
                  </p:oleObj>
                </mc:Choice>
                <mc:Fallback>
                  <p:oleObj name="Visio" r:id="rId7" imgW="1093622" imgH="989076" progId="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" y="1363"/>
                          <a:ext cx="467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3759" name="Object 47"/>
            <p:cNvGraphicFramePr>
              <a:graphicFrameLocks noChangeAspect="1"/>
            </p:cNvGraphicFramePr>
            <p:nvPr/>
          </p:nvGraphicFramePr>
          <p:xfrm>
            <a:off x="4713" y="1858"/>
            <a:ext cx="467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96" name="Visio" r:id="rId8" imgW="1093622" imgH="989076" progId="">
                    <p:embed/>
                  </p:oleObj>
                </mc:Choice>
                <mc:Fallback>
                  <p:oleObj name="Visio" r:id="rId8" imgW="1093622" imgH="989076" progId="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3" y="1858"/>
                          <a:ext cx="467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3760" name="Object 48"/>
            <p:cNvGraphicFramePr>
              <a:graphicFrameLocks noChangeAspect="1"/>
            </p:cNvGraphicFramePr>
            <p:nvPr/>
          </p:nvGraphicFramePr>
          <p:xfrm>
            <a:off x="4705" y="2380"/>
            <a:ext cx="467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97" name="Visio" r:id="rId9" imgW="1093622" imgH="989076" progId="">
                    <p:embed/>
                  </p:oleObj>
                </mc:Choice>
                <mc:Fallback>
                  <p:oleObj name="Visio" r:id="rId9" imgW="1093622" imgH="989076" progId="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5" y="2380"/>
                          <a:ext cx="467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3761" name="AutoShape 49"/>
            <p:cNvSpPr>
              <a:spLocks noChangeArrowheads="1"/>
            </p:cNvSpPr>
            <p:nvPr/>
          </p:nvSpPr>
          <p:spPr bwMode="blackWhite">
            <a:xfrm rot="-5400000">
              <a:off x="2392" y="1817"/>
              <a:ext cx="1032" cy="82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90000" tIns="46800" rIns="90000" bIns="46800" anchor="ctr"/>
            <a:lstStyle/>
            <a:p>
              <a:pPr algn="ctr">
                <a:spcBef>
                  <a:spcPct val="20000"/>
                </a:spcBef>
                <a:buFont typeface="Wingdings" pitchFamily="2" charset="2"/>
                <a:buNone/>
              </a:pPr>
              <a:endParaRPr lang="en-GB" altLang="el-GR" sz="3600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pic>
          <p:nvPicPr>
            <p:cNvPr id="243762" name="Picture 50" descr="I.D.I Technologies LTD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" y="1701"/>
              <a:ext cx="725" cy="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763" name="Text Box 51"/>
            <p:cNvSpPr txBox="1">
              <a:spLocks noChangeArrowheads="1"/>
            </p:cNvSpPr>
            <p:nvPr/>
          </p:nvSpPr>
          <p:spPr bwMode="blackWhite">
            <a:xfrm>
              <a:off x="5166" y="3429"/>
              <a:ext cx="46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el-GR" b="1">
                  <a:solidFill>
                    <a:srgbClr val="000099"/>
                  </a:solidFill>
                  <a:latin typeface="Arial" pitchFamily="34" charset="0"/>
                  <a:cs typeface="+mn-cs"/>
                </a:rPr>
                <a:t>Skafi</a:t>
              </a:r>
              <a:endParaRPr lang="el-GR" altLang="el-GR" b="1">
                <a:solidFill>
                  <a:srgbClr val="000099"/>
                </a:solidFill>
                <a:latin typeface="Arial" pitchFamily="34" charset="0"/>
                <a:cs typeface="+mn-cs"/>
              </a:endParaRPr>
            </a:p>
          </p:txBody>
        </p:sp>
        <p:pic>
          <p:nvPicPr>
            <p:cNvPr id="243764" name="Picture 52" descr="9209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" y="2320"/>
              <a:ext cx="717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765" name="Picture 53" descr="MCj04348450000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" y="2893"/>
              <a:ext cx="411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766" name="Picture 54" descr="MCj04348450000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" y="3424"/>
              <a:ext cx="411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3767" name="AutoShape 55"/>
          <p:cNvSpPr>
            <a:spLocks noChangeArrowheads="1"/>
          </p:cNvSpPr>
          <p:nvPr/>
        </p:nvSpPr>
        <p:spPr bwMode="blackWhite">
          <a:xfrm>
            <a:off x="419100" y="6111875"/>
            <a:ext cx="8361363" cy="290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alpha val="50000"/>
                </a:srgbClr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GB" altLang="el-GR" sz="1500" b="1">
                <a:solidFill>
                  <a:srgbClr val="FFFFFF"/>
                </a:solidFill>
                <a:latin typeface="Arial" pitchFamily="34" charset="0"/>
                <a:cs typeface="+mn-cs"/>
              </a:rPr>
              <a:t>The IT Department</a:t>
            </a:r>
          </a:p>
        </p:txBody>
      </p:sp>
      <p:sp>
        <p:nvSpPr>
          <p:cNvPr id="243768" name="AutoShape 56"/>
          <p:cNvSpPr>
            <a:spLocks noChangeArrowheads="1"/>
          </p:cNvSpPr>
          <p:nvPr/>
        </p:nvSpPr>
        <p:spPr bwMode="blackWhite">
          <a:xfrm>
            <a:off x="419100" y="882650"/>
            <a:ext cx="8361363" cy="2905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100000">
                <a:srgbClr val="FFFF99">
                  <a:alpha val="50000"/>
                </a:srgbClr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el-GR" sz="1500" b="1">
                <a:solidFill>
                  <a:srgbClr val="FFFFFF"/>
                </a:solidFill>
                <a:latin typeface="Arial" pitchFamily="34" charset="0"/>
                <a:cs typeface="+mn-cs"/>
              </a:rPr>
              <a:t>The Business</a:t>
            </a:r>
          </a:p>
        </p:txBody>
      </p:sp>
    </p:spTree>
    <p:extLst>
      <p:ext uri="{BB962C8B-B14F-4D97-AF65-F5344CB8AC3E}">
        <p14:creationId xmlns:p14="http://schemas.microsoft.com/office/powerpoint/2010/main" val="25066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2"/>
          <p:cNvSpPr>
            <a:spLocks noChangeArrowheads="1"/>
          </p:cNvSpPr>
          <p:nvPr/>
        </p:nvSpPr>
        <p:spPr bwMode="auto">
          <a:xfrm>
            <a:off x="2483768" y="172603"/>
            <a:ext cx="51125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842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42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42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42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42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4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l-G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Lessons learned </a:t>
            </a:r>
            <a:r>
              <a:rPr lang="en-GB" altLang="el-GR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project Unity </a:t>
            </a:r>
            <a:endParaRPr lang="en-US" altLang="el-GR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708" name="Text Box 3"/>
          <p:cNvSpPr txBox="1">
            <a:spLocks noChangeArrowheads="1"/>
          </p:cNvSpPr>
          <p:nvPr/>
        </p:nvSpPr>
        <p:spPr bwMode="blackWhite">
          <a:xfrm>
            <a:off x="287338" y="898525"/>
            <a:ext cx="8296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81088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89075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97063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30505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622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4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766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3385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number of lessons have been learnt </a:t>
            </a:r>
            <a:r>
              <a:rPr lang="en-US" alt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course of the project, </a:t>
            </a: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actions resulting from the most important of these are as follows: </a:t>
            </a:r>
          </a:p>
        </p:txBody>
      </p:sp>
      <p:sp>
        <p:nvSpPr>
          <p:cNvPr id="328709" name="Text Box 3"/>
          <p:cNvSpPr txBox="1">
            <a:spLocks noChangeArrowheads="1"/>
          </p:cNvSpPr>
          <p:nvPr/>
        </p:nvSpPr>
        <p:spPr bwMode="blackWhite">
          <a:xfrm>
            <a:off x="278978" y="1700808"/>
            <a:ext cx="8296275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Sufficient, dedicated resources must be made available from both business and IT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action:</a:t>
            </a: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up-front, </a:t>
            </a:r>
            <a:r>
              <a:rPr lang="en-US" altLang="el-G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 resource plan and commitment from all parties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communication both internally within the project as a whole and externally to the rest of </a:t>
            </a:r>
            <a:r>
              <a:rPr lang="en-US" alt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Interamerican</a:t>
            </a: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Eureko</a:t>
            </a:r>
            <a:endParaRPr lang="en-US" alt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action:</a:t>
            </a: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of </a:t>
            </a:r>
            <a:r>
              <a:rPr lang="en-US" altLang="el-G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communication plan and approval of extra resources and budget for this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Dependencies on other projects and changes outside of the project are often not clearly known or understood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l-G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action:</a:t>
            </a: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l-G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 of a change management </a:t>
            </a:r>
            <a:r>
              <a:rPr lang="en-US" altLang="el-GR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r>
              <a:rPr lang="en-US" alt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well as regular communication with and appropriate participation in other projects – </a:t>
            </a:r>
            <a:r>
              <a:rPr lang="en-US" alt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 </a:t>
            </a:r>
            <a:r>
              <a:rPr lang="en-US" alt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otherwise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12648" y="6356350"/>
            <a:ext cx="646984" cy="36576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A7C8D44-3667-46F6-9772-CC52308E2A7F}" type="slidenum">
              <a:rPr lang="en-US">
                <a:solidFill>
                  <a:srgbClr val="292934"/>
                </a:solidFill>
              </a:rPr>
              <a:pPr/>
              <a:t>9</a:t>
            </a:fld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07296CAB1589D4B9DFFEB54081373F6" ma:contentTypeVersion="2" ma:contentTypeDescription="Δημιουργία νέου εγγράφου" ma:contentTypeScope="" ma:versionID="6c88d14b8aec1efb02f34d5704ee2e7e">
  <xsd:schema xmlns:xsd="http://www.w3.org/2001/XMLSchema" xmlns:xs="http://www.w3.org/2001/XMLSchema" xmlns:p="http://schemas.microsoft.com/office/2006/metadata/properties" xmlns:ns2="38625d9d-7032-45ec-a7c4-c457cf28a598" targetNamespace="http://schemas.microsoft.com/office/2006/metadata/properties" ma:root="true" ma:fieldsID="1410c5a74389949cd0e29bc4b7b3f8ac" ns2:_="">
    <xsd:import namespace="38625d9d-7032-45ec-a7c4-c457cf28a5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25d9d-7032-45ec-a7c4-c457cf28a5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Τιμή αναγνωριστικού εγγράφου" ma:description="Η τιμή του αναγνωριστικού εγγράφου που έχει αντιστοιχιστεί σε αυτό το στοιχείο." ma:internalName="_dlc_DocId" ma:readOnly="true">
      <xsd:simpleType>
        <xsd:restriction base="dms:Text"/>
      </xsd:simpleType>
    </xsd:element>
    <xsd:element name="_dlc_DocIdUrl" ma:index="9" nillable="true" ma:displayName="Αναγνωριστικό εγγράφου" ma:description="Μόνιμη σύνδεση σε αυτό το έγγραφο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Κοινή χρήση με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Κοινή χρήση με λεπτομέρειες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625d9d-7032-45ec-a7c4-c457cf28a598">FMKPZZVP4KDZ-1958051237-20562</_dlc_DocId>
    <_dlc_DocIdUrl xmlns="38625d9d-7032-45ec-a7c4-c457cf28a598">
      <Url>https://peoplecert.sharepoint.com/HEPIS/_layouts/15/DocIdRedir.aspx?ID=FMKPZZVP4KDZ-1958051237-20562</Url>
      <Description>FMKPZZVP4KDZ-1958051237-20562</Description>
    </_dlc_DocIdUrl>
  </documentManagement>
</p:properties>
</file>

<file path=customXml/itemProps1.xml><?xml version="1.0" encoding="utf-8"?>
<ds:datastoreItem xmlns:ds="http://schemas.openxmlformats.org/officeDocument/2006/customXml" ds:itemID="{48C5DD70-706B-4267-8FBB-8D54A7B13169}"/>
</file>

<file path=customXml/itemProps2.xml><?xml version="1.0" encoding="utf-8"?>
<ds:datastoreItem xmlns:ds="http://schemas.openxmlformats.org/officeDocument/2006/customXml" ds:itemID="{C8FF339D-4303-4A7A-A7B5-2E9764A5445C}"/>
</file>

<file path=customXml/itemProps3.xml><?xml version="1.0" encoding="utf-8"?>
<ds:datastoreItem xmlns:ds="http://schemas.openxmlformats.org/officeDocument/2006/customXml" ds:itemID="{DBED72F7-A1DE-4424-8290-E436E5B18E0E}"/>
</file>

<file path=customXml/itemProps4.xml><?xml version="1.0" encoding="utf-8"?>
<ds:datastoreItem xmlns:ds="http://schemas.openxmlformats.org/officeDocument/2006/customXml" ds:itemID="{400F7CC9-6BB3-4D27-9C0E-2690F75A2305}"/>
</file>

<file path=docProps/app.xml><?xml version="1.0" encoding="utf-8"?>
<Properties xmlns="http://schemas.openxmlformats.org/officeDocument/2006/extended-properties" xmlns:vt="http://schemas.openxmlformats.org/officeDocument/2006/docPropsVTypes">
  <TotalTime>12785</TotalTime>
  <Words>1840</Words>
  <Application>Microsoft Office PowerPoint</Application>
  <PresentationFormat>On-screen Show (4:3)</PresentationFormat>
  <Paragraphs>496</Paragraphs>
  <Slides>30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Microsoft YaHei</vt:lpstr>
      <vt:lpstr>ＭＳ Ｐゴシック</vt:lpstr>
      <vt:lpstr>Arial</vt:lpstr>
      <vt:lpstr>Calibri</vt:lpstr>
      <vt:lpstr>Georgia</vt:lpstr>
      <vt:lpstr>Mangal</vt:lpstr>
      <vt:lpstr>Tahoma</vt:lpstr>
      <vt:lpstr>Verdana</vt:lpstr>
      <vt:lpstr>Wingdings</vt:lpstr>
      <vt:lpstr>Default</vt:lpstr>
      <vt:lpstr>Title1</vt:lpstr>
      <vt:lpstr>Default Design</vt:lpstr>
      <vt:lpstr>1_Default Design</vt:lpstr>
      <vt:lpstr>2_Default Design</vt:lpstr>
      <vt:lpstr>4_Default Design</vt:lpstr>
      <vt:lpstr>Visio</vt:lpstr>
      <vt:lpstr>PowerPoint Presentation</vt:lpstr>
      <vt:lpstr>PowerPoint Presentation</vt:lpstr>
      <vt:lpstr>PowerPoint Presentation</vt:lpstr>
      <vt:lpstr>PowerPoint Presentation</vt:lpstr>
      <vt:lpstr>Time to evolve</vt:lpstr>
      <vt:lpstr> IT landscape before OnE</vt:lpstr>
      <vt:lpstr>PowerPoint Presentation</vt:lpstr>
      <vt:lpstr>PowerPoint Presentation</vt:lpstr>
      <vt:lpstr>PowerPoint Presentation</vt:lpstr>
      <vt:lpstr>What is OnE?</vt:lpstr>
      <vt:lpstr>Facts and figures about OnE</vt:lpstr>
      <vt:lpstr>Main functional areas of OnE</vt:lpstr>
      <vt:lpstr>Expertise and Technologies in 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Iteration Life Cycle</vt:lpstr>
      <vt:lpstr>Project Phases and Achievements</vt:lpstr>
      <vt:lpstr>PowerPoint Presentation</vt:lpstr>
      <vt:lpstr>PowerPoint Presentation</vt:lpstr>
      <vt:lpstr>PowerPoint Presentation</vt:lpstr>
      <vt:lpstr>Vision – Become even more Agile</vt:lpstr>
      <vt:lpstr>Vision – Smaller iteration Life Cycle</vt:lpstr>
      <vt:lpstr>Vision - Commercial Software Package</vt:lpstr>
      <vt:lpstr>Clifford Nass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platform</dc:title>
  <dc:creator>Kostasg</dc:creator>
  <cp:lastModifiedBy>user</cp:lastModifiedBy>
  <cp:revision>798</cp:revision>
  <cp:lastPrinted>2016-05-17T15:08:08Z</cp:lastPrinted>
  <dcterms:created xsi:type="dcterms:W3CDTF">2008-02-18T14:52:57Z</dcterms:created>
  <dcterms:modified xsi:type="dcterms:W3CDTF">2016-05-18T11:37:09Z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0x010100C07296CAB1589D4B9DFFEB54081373F6</vt:lpwstr>
  </property>
  <property fmtid="{D5CDD505-2E9C-101B-9397-08002B2CF9AE}" pid="3" name="_dlc_DocIdItemGuid">
    <vt:lpwstr>6b347097-4620-4758-8e5c-e7d4351f67cb</vt:lpwstr>
  </property>
</Properties>
</file>