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693400" cy="7556500"/>
  <p:notesSz cx="106934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A568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A568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A568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53082" y="1493939"/>
            <a:ext cx="8784590" cy="5537200"/>
          </a:xfrm>
          <a:custGeom>
            <a:avLst/>
            <a:gdLst/>
            <a:ahLst/>
            <a:cxnLst/>
            <a:rect l="l" t="t" r="r" b="b"/>
            <a:pathLst>
              <a:path w="8784590" h="5537200">
                <a:moveTo>
                  <a:pt x="0" y="0"/>
                </a:moveTo>
                <a:lnTo>
                  <a:pt x="8783994" y="0"/>
                </a:lnTo>
                <a:lnTo>
                  <a:pt x="8783994" y="5536794"/>
                </a:lnTo>
                <a:lnTo>
                  <a:pt x="0" y="5536794"/>
                </a:lnTo>
                <a:lnTo>
                  <a:pt x="0" y="0"/>
                </a:lnTo>
                <a:close/>
              </a:path>
            </a:pathLst>
          </a:custGeom>
          <a:solidFill>
            <a:srgbClr val="F4F4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421079" y="6656334"/>
            <a:ext cx="8316595" cy="0"/>
          </a:xfrm>
          <a:custGeom>
            <a:avLst/>
            <a:gdLst/>
            <a:ahLst/>
            <a:cxnLst/>
            <a:rect l="l" t="t" r="r" b="b"/>
            <a:pathLst>
              <a:path w="8316595" h="0">
                <a:moveTo>
                  <a:pt x="0" y="0"/>
                </a:moveTo>
                <a:lnTo>
                  <a:pt x="8315994" y="0"/>
                </a:lnTo>
              </a:path>
            </a:pathLst>
          </a:custGeom>
          <a:ln w="4156">
            <a:solidFill>
              <a:srgbClr val="96185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9639884" y="529140"/>
            <a:ext cx="96529" cy="64979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8087" y="700662"/>
            <a:ext cx="7877225" cy="739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A568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8379" y="1944286"/>
            <a:ext cx="7876641" cy="439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obias.kuipers@gmail.com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3912" y="3776767"/>
            <a:ext cx="8785019" cy="3251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639884" y="529140"/>
            <a:ext cx="96529" cy="64979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53082" y="3776906"/>
            <a:ext cx="4392002" cy="323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32386" y="6409885"/>
            <a:ext cx="314833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190">
                <a:solidFill>
                  <a:srgbClr val="FFFFFF"/>
                </a:solidFill>
                <a:latin typeface="Calibri"/>
                <a:cs typeface="Calibri"/>
              </a:rPr>
              <a:t>GETTING </a:t>
            </a:r>
            <a:r>
              <a:rPr dirty="0" sz="1800" spc="185">
                <a:solidFill>
                  <a:srgbClr val="FFFFFF"/>
                </a:solidFill>
                <a:latin typeface="Calibri"/>
                <a:cs typeface="Calibri"/>
              </a:rPr>
              <a:t>SOFTWARE</a:t>
            </a:r>
            <a:r>
              <a:rPr dirty="0" sz="1800" spc="3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210">
                <a:solidFill>
                  <a:srgbClr val="A4A38F"/>
                </a:solidFill>
                <a:latin typeface="Calibri"/>
                <a:cs typeface="Calibri"/>
              </a:rPr>
              <a:t>RIGHT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68203" y="349135"/>
            <a:ext cx="2413012" cy="10805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08379" y="1987312"/>
            <a:ext cx="5986780" cy="73088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800"/>
              </a:lnSpc>
            </a:pPr>
            <a:r>
              <a:rPr dirty="0" spc="70" b="0">
                <a:latin typeface="Calibri"/>
                <a:cs typeface="Calibri"/>
              </a:rPr>
              <a:t>The </a:t>
            </a:r>
            <a:r>
              <a:rPr dirty="0" spc="75" b="0">
                <a:latin typeface="Calibri"/>
                <a:cs typeface="Calibri"/>
              </a:rPr>
              <a:t>Global Software Development</a:t>
            </a:r>
            <a:r>
              <a:rPr dirty="0" spc="-305" b="0">
                <a:latin typeface="Calibri"/>
                <a:cs typeface="Calibri"/>
              </a:rPr>
              <a:t> </a:t>
            </a:r>
            <a:r>
              <a:rPr dirty="0" spc="80" b="0">
                <a:latin typeface="Calibri"/>
                <a:cs typeface="Calibri"/>
              </a:rPr>
              <a:t>Meltdown  </a:t>
            </a:r>
            <a:r>
              <a:rPr dirty="0" spc="90" b="0">
                <a:latin typeface="Calibri"/>
                <a:cs typeface="Calibri"/>
              </a:rPr>
              <a:t>And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45" b="0">
                <a:latin typeface="Calibri"/>
                <a:cs typeface="Calibri"/>
              </a:rPr>
              <a:t>three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85" b="0">
                <a:latin typeface="Calibri"/>
                <a:cs typeface="Calibri"/>
              </a:rPr>
              <a:t>business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80" b="0">
                <a:latin typeface="Calibri"/>
                <a:cs typeface="Calibri"/>
              </a:rPr>
              <a:t>models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55" b="0">
                <a:latin typeface="Calibri"/>
                <a:cs typeface="Calibri"/>
              </a:rPr>
              <a:t>to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114" b="0">
                <a:latin typeface="Calibri"/>
                <a:cs typeface="Calibri"/>
              </a:rPr>
              <a:t>fix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70" b="0">
                <a:latin typeface="Calibri"/>
                <a:cs typeface="Calibri"/>
              </a:rPr>
              <a:t>it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08379" y="3100019"/>
            <a:ext cx="146748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55">
                <a:solidFill>
                  <a:srgbClr val="A4A38F"/>
                </a:solidFill>
                <a:latin typeface="Calibri"/>
                <a:cs typeface="Calibri"/>
              </a:rPr>
              <a:t>Tobias</a:t>
            </a:r>
            <a:r>
              <a:rPr dirty="0" sz="1800" spc="-90">
                <a:solidFill>
                  <a:srgbClr val="A4A3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A4A38F"/>
                </a:solidFill>
                <a:latin typeface="Calibri"/>
                <a:cs typeface="Calibri"/>
              </a:rPr>
              <a:t>Kuipers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0"/>
              <a:t>2 </a:t>
            </a:r>
            <a:r>
              <a:rPr dirty="0" spc="45"/>
              <a:t>Services/components </a:t>
            </a:r>
            <a:r>
              <a:rPr dirty="0" spc="60"/>
              <a:t>- </a:t>
            </a:r>
            <a:r>
              <a:rPr dirty="0" spc="30"/>
              <a:t>Less</a:t>
            </a:r>
            <a:r>
              <a:rPr dirty="0" spc="-295"/>
              <a:t> </a:t>
            </a:r>
            <a:r>
              <a:rPr dirty="0" spc="45"/>
              <a:t>Easy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8379" y="1974735"/>
            <a:ext cx="7317740" cy="4744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Taking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cues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from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car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industry</a:t>
            </a:r>
            <a:endParaRPr sz="1800">
              <a:latin typeface="Calibri"/>
              <a:cs typeface="Calibri"/>
            </a:endParaRPr>
          </a:p>
          <a:p>
            <a:pPr marL="546100" indent="-266700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Start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developing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standard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services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can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be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used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in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other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systems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820445"/>
              </a:buClr>
              <a:buFont typeface="Arial"/>
              <a:buChar char="•"/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This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market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taking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off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enormously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From</a:t>
            </a:r>
            <a:r>
              <a:rPr dirty="0" sz="1800" spc="-4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small/technical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Payments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(handling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local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payment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methods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e-commerce)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Ticketing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(for</a:t>
            </a:r>
            <a:r>
              <a:rPr dirty="0" sz="1800" spc="-1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events)</a:t>
            </a:r>
            <a:endParaRPr sz="1800">
              <a:latin typeface="Calibri"/>
              <a:cs typeface="Calibri"/>
            </a:endParaRPr>
          </a:p>
          <a:p>
            <a:pPr marL="546100" marR="36830" indent="-266700">
              <a:lnSpc>
                <a:spcPct val="111100"/>
              </a:lnSpc>
              <a:spcBef>
                <a:spcPts val="50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Image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manipulation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(always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have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right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resolution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image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any 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device)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Authentication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(log-in</a:t>
            </a:r>
            <a:r>
              <a:rPr dirty="0" sz="1800" spc="-114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services)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full</a:t>
            </a:r>
            <a:r>
              <a:rPr dirty="0" sz="1800" spc="-14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service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Salesforce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Intralot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0"/>
              <a:t>3 </a:t>
            </a:r>
            <a:r>
              <a:rPr dirty="0" spc="55"/>
              <a:t>Software technology </a:t>
            </a:r>
            <a:r>
              <a:rPr dirty="0" spc="60"/>
              <a:t>-</a:t>
            </a:r>
            <a:r>
              <a:rPr dirty="0" spc="-330"/>
              <a:t> </a:t>
            </a:r>
            <a:r>
              <a:rPr dirty="0" spc="65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8379" y="1974735"/>
            <a:ext cx="7759065" cy="4300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Create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development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technology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needs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less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maintenance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As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cars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became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0">
                <a:solidFill>
                  <a:srgbClr val="2A568F"/>
                </a:solidFill>
                <a:latin typeface="Calibri"/>
                <a:cs typeface="Calibri"/>
              </a:rPr>
              <a:t>better,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they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required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less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and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less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maintenance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(to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point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where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now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basically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zero)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15%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we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observed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mostly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technical,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not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functional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just" marL="278765" marR="5080" indent="-266700">
              <a:lnSpc>
                <a:spcPct val="111100"/>
              </a:lnSpc>
              <a:spcBef>
                <a:spcPts val="1430"/>
              </a:spcBef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</a:t>
            </a:r>
            <a:r>
              <a:rPr dirty="0" sz="1800" spc="225">
                <a:solidFill>
                  <a:srgbClr val="820445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Create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technology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would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not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require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technical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changes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2A568F"/>
                </a:solidFill>
                <a:latin typeface="Calibri"/>
                <a:cs typeface="Calibri"/>
              </a:rPr>
              <a:t>(or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would 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technical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changes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automatically)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so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workforce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can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focus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on  the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functional</a:t>
            </a:r>
            <a:r>
              <a:rPr dirty="0" sz="1800" spc="-1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changes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This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requires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actual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new</a:t>
            </a:r>
            <a:r>
              <a:rPr dirty="0" sz="1800" spc="-2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research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Wrap</a:t>
            </a:r>
            <a:r>
              <a:rPr dirty="0" spc="-105"/>
              <a:t> </a:t>
            </a:r>
            <a:r>
              <a:rPr dirty="0" spc="65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8379" y="1944286"/>
            <a:ext cx="7662545" cy="439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8765" marR="5080" indent="-266700">
              <a:lnSpc>
                <a:spcPct val="1111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	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If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we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don’t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anything,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all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will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be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working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exclusively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on</a:t>
            </a:r>
            <a:r>
              <a:rPr dirty="0" sz="1800" spc="-7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maintenance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Three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business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models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90">
                <a:solidFill>
                  <a:srgbClr val="2A568F"/>
                </a:solidFill>
                <a:latin typeface="Calibri"/>
                <a:cs typeface="Calibri"/>
              </a:rPr>
              <a:t>fix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it</a:t>
            </a:r>
            <a:endParaRPr sz="1800">
              <a:latin typeface="Calibri"/>
              <a:cs typeface="Calibri"/>
            </a:endParaRPr>
          </a:p>
          <a:p>
            <a:pPr marL="622300" indent="-342900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Intensive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expensive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training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endParaRPr sz="1800">
              <a:latin typeface="Calibri"/>
              <a:cs typeface="Calibri"/>
            </a:endParaRPr>
          </a:p>
          <a:p>
            <a:pPr marL="622300" indent="-342900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Create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standard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components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service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other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endParaRPr sz="1800">
              <a:latin typeface="Calibri"/>
              <a:cs typeface="Calibri"/>
            </a:endParaRPr>
          </a:p>
          <a:p>
            <a:pPr marL="622300" indent="-342900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Build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technology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requires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less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maintenance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Contact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me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if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you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would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like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discuss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further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Tobias</a:t>
            </a:r>
            <a:r>
              <a:rPr dirty="0" sz="1800" spc="-10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Kuipers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 u="sng">
                <a:solidFill>
                  <a:srgbClr val="820445"/>
                </a:solidFill>
                <a:latin typeface="Calibri"/>
                <a:cs typeface="Calibri"/>
                <a:hlinkClick r:id="rId2"/>
              </a:rPr>
              <a:t>tobias.kuipers@gmail.com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@tobiaskuipers</a:t>
            </a:r>
            <a:endParaRPr sz="1800">
              <a:latin typeface="Calibri"/>
              <a:cs typeface="Calibri"/>
            </a:endParaRPr>
          </a:p>
          <a:p>
            <a:pPr marL="278765">
              <a:lnSpc>
                <a:spcPct val="100000"/>
              </a:lnSpc>
              <a:spcBef>
                <a:spcPts val="740"/>
              </a:spcBef>
              <a:tabLst>
                <a:tab pos="549275" algn="l"/>
              </a:tabLst>
            </a:pPr>
            <a:r>
              <a:rPr dirty="0" sz="1800">
                <a:solidFill>
                  <a:srgbClr val="820445"/>
                </a:solidFill>
                <a:latin typeface="Arial"/>
                <a:cs typeface="Arial"/>
              </a:rPr>
              <a:t>•	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+31614488847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2523" y="1652028"/>
            <a:ext cx="2978150" cy="1836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35" b="1">
                <a:solidFill>
                  <a:srgbClr val="2A568F"/>
                </a:solidFill>
                <a:latin typeface="Calibri"/>
                <a:cs typeface="Calibri"/>
              </a:rPr>
              <a:t>Tobias</a:t>
            </a:r>
            <a:r>
              <a:rPr dirty="0" sz="1800" spc="-75" b="1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 b="1">
                <a:solidFill>
                  <a:srgbClr val="2A568F"/>
                </a:solidFill>
                <a:latin typeface="Calibri"/>
                <a:cs typeface="Calibri"/>
              </a:rPr>
              <a:t>Kuipers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Founder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SIG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40"/>
              </a:spcBef>
              <a:buClr>
                <a:srgbClr val="820445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Started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55">
                <a:solidFill>
                  <a:srgbClr val="2A568F"/>
                </a:solidFill>
                <a:latin typeface="Calibri"/>
                <a:cs typeface="Calibri"/>
              </a:rPr>
              <a:t>and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ran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SIG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2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60">
                <a:solidFill>
                  <a:srgbClr val="2A568F"/>
                </a:solidFill>
                <a:latin typeface="Calibri"/>
                <a:cs typeface="Calibri"/>
              </a:rPr>
              <a:t>15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30">
                <a:solidFill>
                  <a:srgbClr val="2A568F"/>
                </a:solidFill>
                <a:latin typeface="Calibri"/>
                <a:cs typeface="Calibri"/>
              </a:rPr>
              <a:t>years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520"/>
              </a:spcBef>
              <a:buClr>
                <a:srgbClr val="820445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Currently</a:t>
            </a:r>
            <a:r>
              <a:rPr dirty="0" sz="1400" spc="-3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35">
                <a:solidFill>
                  <a:srgbClr val="2A568F"/>
                </a:solidFill>
                <a:latin typeface="Calibri"/>
                <a:cs typeface="Calibri"/>
              </a:rPr>
              <a:t>advisor</a:t>
            </a:r>
            <a:r>
              <a:rPr dirty="0" sz="1400" spc="-3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3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400" spc="-3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SIG</a:t>
            </a:r>
            <a:r>
              <a:rPr dirty="0" sz="1400" spc="-3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35">
                <a:solidFill>
                  <a:srgbClr val="2A568F"/>
                </a:solidFill>
                <a:latin typeface="Calibri"/>
                <a:cs typeface="Calibri"/>
              </a:rPr>
              <a:t>board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20"/>
              </a:spcBef>
              <a:buClr>
                <a:srgbClr val="820445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50">
                <a:solidFill>
                  <a:srgbClr val="2A568F"/>
                </a:solidFill>
                <a:latin typeface="Calibri"/>
                <a:cs typeface="Calibri"/>
              </a:rPr>
              <a:t>Working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on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various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60">
                <a:solidFill>
                  <a:srgbClr val="2A568F"/>
                </a:solidFill>
                <a:latin typeface="Calibri"/>
                <a:cs typeface="Calibri"/>
              </a:rPr>
              <a:t>new</a:t>
            </a:r>
            <a:r>
              <a:rPr dirty="0" sz="14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initiatives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20"/>
              </a:spcBef>
              <a:buClr>
                <a:srgbClr val="820445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Mentoring </a:t>
            </a:r>
            <a:r>
              <a:rPr dirty="0" sz="1400" spc="65">
                <a:solidFill>
                  <a:srgbClr val="2A568F"/>
                </a:solidFill>
                <a:latin typeface="Calibri"/>
                <a:cs typeface="Calibri"/>
              </a:rPr>
              <a:t>high</a:t>
            </a:r>
            <a:r>
              <a:rPr dirty="0" sz="1400" spc="-2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35">
                <a:solidFill>
                  <a:srgbClr val="2A568F"/>
                </a:solidFill>
                <a:latin typeface="Calibri"/>
                <a:cs typeface="Calibri"/>
              </a:rPr>
              <a:t>tech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start </a:t>
            </a:r>
            <a:r>
              <a:rPr dirty="0" sz="1400" spc="55">
                <a:solidFill>
                  <a:srgbClr val="2A568F"/>
                </a:solidFill>
                <a:latin typeface="Calibri"/>
                <a:cs typeface="Calibri"/>
              </a:rPr>
              <a:t>ups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35"/>
              <a:t>First </a:t>
            </a:r>
            <a:r>
              <a:rPr dirty="0" spc="80"/>
              <a:t>things</a:t>
            </a:r>
            <a:r>
              <a:rPr dirty="0" spc="-140"/>
              <a:t> </a:t>
            </a:r>
            <a:r>
              <a:rPr dirty="0" spc="45"/>
              <a:t>first</a:t>
            </a:r>
          </a:p>
        </p:txBody>
      </p:sp>
      <p:sp>
        <p:nvSpPr>
          <p:cNvPr id="4" name="object 4"/>
          <p:cNvSpPr/>
          <p:nvPr/>
        </p:nvSpPr>
        <p:spPr>
          <a:xfrm>
            <a:off x="1027081" y="4578235"/>
            <a:ext cx="3753921" cy="1600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768303" y="4622787"/>
            <a:ext cx="476440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45" b="1">
                <a:solidFill>
                  <a:srgbClr val="2A568F"/>
                </a:solidFill>
                <a:latin typeface="Calibri"/>
                <a:cs typeface="Calibri"/>
              </a:rPr>
              <a:t>Software </a:t>
            </a:r>
            <a:r>
              <a:rPr dirty="0" sz="1800" spc="40" b="1">
                <a:solidFill>
                  <a:srgbClr val="2A568F"/>
                </a:solidFill>
                <a:latin typeface="Calibri"/>
                <a:cs typeface="Calibri"/>
              </a:rPr>
              <a:t>Improvement</a:t>
            </a:r>
            <a:r>
              <a:rPr dirty="0" sz="1800" spc="-120" b="1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 b="1">
                <a:solidFill>
                  <a:srgbClr val="2A568F"/>
                </a:solidFill>
                <a:latin typeface="Calibri"/>
                <a:cs typeface="Calibri"/>
              </a:rPr>
              <a:t>Group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IT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Management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Advisory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and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Measurement</a:t>
            </a:r>
            <a:r>
              <a:rPr dirty="0" sz="1800" spc="-26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Lab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8303" y="5359387"/>
            <a:ext cx="4730750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buClr>
                <a:srgbClr val="820445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ISO </a:t>
            </a:r>
            <a:r>
              <a:rPr dirty="0" sz="1400" spc="60">
                <a:solidFill>
                  <a:srgbClr val="2A568F"/>
                </a:solidFill>
                <a:latin typeface="Calibri"/>
                <a:cs typeface="Calibri"/>
              </a:rPr>
              <a:t>25010</a:t>
            </a:r>
            <a:r>
              <a:rPr dirty="0" sz="1400" spc="-2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software </a:t>
            </a:r>
            <a:r>
              <a:rPr dirty="0" sz="1400" spc="35">
                <a:solidFill>
                  <a:srgbClr val="2A568F"/>
                </a:solidFill>
                <a:latin typeface="Calibri"/>
                <a:cs typeface="Calibri"/>
              </a:rPr>
              <a:t>product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inspections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520"/>
              </a:spcBef>
              <a:buClr>
                <a:srgbClr val="820445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ISO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60">
                <a:solidFill>
                  <a:srgbClr val="2A568F"/>
                </a:solidFill>
                <a:latin typeface="Calibri"/>
                <a:cs typeface="Calibri"/>
              </a:rPr>
              <a:t>17025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lab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analyses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60">
                <a:solidFill>
                  <a:srgbClr val="2A568F"/>
                </a:solidFill>
                <a:latin typeface="Calibri"/>
                <a:cs typeface="Calibri"/>
              </a:rPr>
              <a:t>25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50">
                <a:solidFill>
                  <a:srgbClr val="2A568F"/>
                </a:solidFill>
                <a:latin typeface="Calibri"/>
                <a:cs typeface="Calibri"/>
              </a:rPr>
              <a:t>million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lines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20">
                <a:solidFill>
                  <a:srgbClr val="2A568F"/>
                </a:solidFill>
                <a:latin typeface="Calibri"/>
                <a:cs typeface="Calibri"/>
              </a:rPr>
              <a:t>code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each</a:t>
            </a:r>
            <a:r>
              <a:rPr dirty="0" sz="14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week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400">
                <a:solidFill>
                  <a:srgbClr val="820445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54053" y="5930887"/>
            <a:ext cx="4800600" cy="236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Translate technical </a:t>
            </a:r>
            <a:r>
              <a:rPr dirty="0" sz="1400" spc="55">
                <a:solidFill>
                  <a:srgbClr val="2A568F"/>
                </a:solidFill>
                <a:latin typeface="Calibri"/>
                <a:cs typeface="Calibri"/>
              </a:rPr>
              <a:t>findings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into </a:t>
            </a:r>
            <a:r>
              <a:rPr dirty="0" sz="1400" spc="40">
                <a:solidFill>
                  <a:srgbClr val="2A568F"/>
                </a:solidFill>
                <a:latin typeface="Calibri"/>
                <a:cs typeface="Calibri"/>
              </a:rPr>
              <a:t>actionable</a:t>
            </a:r>
            <a:r>
              <a:rPr dirty="0" sz="1400" spc="-2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400" spc="45">
                <a:solidFill>
                  <a:srgbClr val="2A568F"/>
                </a:solidFill>
                <a:latin typeface="Calibri"/>
                <a:cs typeface="Calibri"/>
              </a:rPr>
              <a:t>recommendations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27083" y="1789950"/>
            <a:ext cx="1828800" cy="17595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0"/>
              <a:t>15 </a:t>
            </a:r>
            <a:r>
              <a:rPr dirty="0" spc="35"/>
              <a:t>years </a:t>
            </a:r>
            <a:r>
              <a:rPr dirty="0" spc="55"/>
              <a:t>of Software</a:t>
            </a:r>
            <a:r>
              <a:rPr dirty="0" spc="-330"/>
              <a:t> </a:t>
            </a:r>
            <a:r>
              <a:rPr dirty="0" spc="50"/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8379" y="1974735"/>
            <a:ext cx="7052945" cy="3538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Consulting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on questions</a:t>
            </a:r>
            <a:r>
              <a:rPr dirty="0" sz="1800" spc="-2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A568F"/>
                </a:solidFill>
                <a:latin typeface="Calibri"/>
                <a:cs typeface="Calibri"/>
              </a:rPr>
              <a:t>like...</a:t>
            </a:r>
            <a:endParaRPr sz="1800">
              <a:latin typeface="Calibri"/>
              <a:cs typeface="Calibri"/>
            </a:endParaRPr>
          </a:p>
          <a:p>
            <a:pPr marL="546100" marR="345440" indent="-266700">
              <a:lnSpc>
                <a:spcPct val="111100"/>
              </a:lnSpc>
              <a:spcBef>
                <a:spcPts val="50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100">
                <a:solidFill>
                  <a:srgbClr val="2A568F"/>
                </a:solidFill>
                <a:latin typeface="Calibri"/>
                <a:cs typeface="Calibri"/>
              </a:rPr>
              <a:t>How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90">
                <a:solidFill>
                  <a:srgbClr val="2A568F"/>
                </a:solidFill>
                <a:latin typeface="Calibri"/>
                <a:cs typeface="Calibri"/>
              </a:rPr>
              <a:t>much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should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our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IT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department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be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spending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on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 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development?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100">
                <a:solidFill>
                  <a:srgbClr val="2A568F"/>
                </a:solidFill>
                <a:latin typeface="Calibri"/>
                <a:cs typeface="Calibri"/>
              </a:rPr>
              <a:t>How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many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people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should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we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employ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in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development?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100">
                <a:solidFill>
                  <a:srgbClr val="2A568F"/>
                </a:solidFill>
                <a:latin typeface="Calibri"/>
                <a:cs typeface="Calibri"/>
              </a:rPr>
              <a:t>How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can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we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stop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growth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our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budget?</a:t>
            </a:r>
            <a:endParaRPr sz="1800">
              <a:latin typeface="Calibri"/>
              <a:cs typeface="Calibri"/>
            </a:endParaRPr>
          </a:p>
          <a:p>
            <a:pPr marL="278765">
              <a:lnSpc>
                <a:spcPct val="100000"/>
              </a:lnSpc>
              <a:spcBef>
                <a:spcPts val="740"/>
              </a:spcBef>
              <a:tabLst>
                <a:tab pos="549275" algn="l"/>
              </a:tabLst>
            </a:pPr>
            <a:r>
              <a:rPr dirty="0" sz="1800">
                <a:solidFill>
                  <a:srgbClr val="820445"/>
                </a:solidFill>
                <a:latin typeface="Arial"/>
                <a:cs typeface="Arial"/>
              </a:rPr>
              <a:t>•	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(After</a:t>
            </a:r>
            <a:r>
              <a:rPr dirty="0" sz="1800" spc="-10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2007)</a:t>
            </a:r>
            <a:endParaRPr sz="1800">
              <a:latin typeface="Calibri"/>
              <a:cs typeface="Calibri"/>
            </a:endParaRPr>
          </a:p>
          <a:p>
            <a:pPr marL="546100" marR="5080" indent="-266700">
              <a:lnSpc>
                <a:spcPct val="111100"/>
              </a:lnSpc>
              <a:spcBef>
                <a:spcPts val="60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We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quoted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price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120">
                <a:solidFill>
                  <a:srgbClr val="2A568F"/>
                </a:solidFill>
                <a:latin typeface="Calibri"/>
                <a:cs typeface="Calibri"/>
              </a:rPr>
              <a:t>X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million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0">
                <a:solidFill>
                  <a:srgbClr val="2A568F"/>
                </a:solidFill>
                <a:latin typeface="Calibri"/>
                <a:cs typeface="Calibri"/>
              </a:rPr>
              <a:t>project,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fair/cheap/ 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expensive?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90">
                <a:solidFill>
                  <a:srgbClr val="2A568F"/>
                </a:solidFill>
                <a:latin typeface="Calibri"/>
                <a:cs typeface="Calibri"/>
              </a:rPr>
              <a:t>Has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led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number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statistical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insights...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65"/>
              <a:t>Numbers </a:t>
            </a:r>
            <a:r>
              <a:rPr dirty="0" spc="35"/>
              <a:t>we’ve</a:t>
            </a:r>
            <a:r>
              <a:rPr dirty="0" spc="-175"/>
              <a:t> </a:t>
            </a:r>
            <a:r>
              <a:rPr dirty="0" spc="40"/>
              <a:t>learned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8379" y="1974735"/>
            <a:ext cx="7759065" cy="3690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Lines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6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code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Unit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5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programming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10,000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per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year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per </a:t>
            </a:r>
            <a:r>
              <a:rPr dirty="0" sz="1800" spc="20">
                <a:solidFill>
                  <a:srgbClr val="2A568F"/>
                </a:solidFill>
                <a:latin typeface="Calibri"/>
                <a:cs typeface="Calibri"/>
              </a:rPr>
              <a:t>developer,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on</a:t>
            </a:r>
            <a:r>
              <a:rPr dirty="0" sz="1800" spc="-28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average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Large</a:t>
            </a:r>
            <a:r>
              <a:rPr dirty="0" sz="1800" spc="-8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variance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820445"/>
              </a:buClr>
              <a:buFont typeface="Arial"/>
              <a:buChar char="•"/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Maintenance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Given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an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existing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solution,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number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changes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needed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keep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it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working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15%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lines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code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per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year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(completely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stable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number)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Systems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grow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by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15%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per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year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Number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does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NOT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grow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by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15%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per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year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8379" y="720982"/>
            <a:ext cx="5433695" cy="73088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800"/>
              </a:lnSpc>
            </a:pPr>
            <a:r>
              <a:rPr dirty="0" spc="30"/>
              <a:t>There </a:t>
            </a:r>
            <a:r>
              <a:rPr dirty="0" spc="45"/>
              <a:t>is </a:t>
            </a:r>
            <a:r>
              <a:rPr dirty="0" spc="70"/>
              <a:t>a </a:t>
            </a:r>
            <a:r>
              <a:rPr dirty="0" spc="40"/>
              <a:t>progressively </a:t>
            </a:r>
            <a:r>
              <a:rPr dirty="0" spc="85"/>
              <a:t>growing</a:t>
            </a:r>
            <a:r>
              <a:rPr dirty="0" spc="-355"/>
              <a:t> </a:t>
            </a:r>
            <a:r>
              <a:rPr dirty="0" spc="40"/>
              <a:t>need </a:t>
            </a:r>
            <a:r>
              <a:rPr dirty="0" spc="35"/>
              <a:t>for  </a:t>
            </a:r>
            <a:r>
              <a:rPr dirty="0" spc="50"/>
              <a:t>software</a:t>
            </a:r>
            <a:r>
              <a:rPr dirty="0" spc="-60"/>
              <a:t> </a:t>
            </a:r>
            <a:r>
              <a:rPr dirty="0" spc="30"/>
              <a:t>developers</a:t>
            </a:r>
          </a:p>
        </p:txBody>
      </p:sp>
      <p:sp>
        <p:nvSpPr>
          <p:cNvPr id="3" name="object 3"/>
          <p:cNvSpPr/>
          <p:nvPr/>
        </p:nvSpPr>
        <p:spPr>
          <a:xfrm>
            <a:off x="2052847" y="5565377"/>
            <a:ext cx="4718050" cy="0"/>
          </a:xfrm>
          <a:custGeom>
            <a:avLst/>
            <a:gdLst/>
            <a:ahLst/>
            <a:cxnLst/>
            <a:rect l="l" t="t" r="r" b="b"/>
            <a:pathLst>
              <a:path w="4718050" h="0">
                <a:moveTo>
                  <a:pt x="0" y="0"/>
                </a:moveTo>
                <a:lnTo>
                  <a:pt x="471747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52847" y="4875417"/>
            <a:ext cx="4718050" cy="0"/>
          </a:xfrm>
          <a:custGeom>
            <a:avLst/>
            <a:gdLst/>
            <a:ahLst/>
            <a:cxnLst/>
            <a:rect l="l" t="t" r="r" b="b"/>
            <a:pathLst>
              <a:path w="4718050" h="0">
                <a:moveTo>
                  <a:pt x="0" y="0"/>
                </a:moveTo>
                <a:lnTo>
                  <a:pt x="471747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52847" y="4185456"/>
            <a:ext cx="4718050" cy="0"/>
          </a:xfrm>
          <a:custGeom>
            <a:avLst/>
            <a:gdLst/>
            <a:ahLst/>
            <a:cxnLst/>
            <a:rect l="l" t="t" r="r" b="b"/>
            <a:pathLst>
              <a:path w="4718050" h="0">
                <a:moveTo>
                  <a:pt x="0" y="0"/>
                </a:moveTo>
                <a:lnTo>
                  <a:pt x="471747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52847" y="3495506"/>
            <a:ext cx="4718050" cy="0"/>
          </a:xfrm>
          <a:custGeom>
            <a:avLst/>
            <a:gdLst/>
            <a:ahLst/>
            <a:cxnLst/>
            <a:rect l="l" t="t" r="r" b="b"/>
            <a:pathLst>
              <a:path w="4718050" h="0">
                <a:moveTo>
                  <a:pt x="0" y="0"/>
                </a:moveTo>
                <a:lnTo>
                  <a:pt x="471747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52847" y="2805547"/>
            <a:ext cx="4718050" cy="0"/>
          </a:xfrm>
          <a:custGeom>
            <a:avLst/>
            <a:gdLst/>
            <a:ahLst/>
            <a:cxnLst/>
            <a:rect l="l" t="t" r="r" b="b"/>
            <a:pathLst>
              <a:path w="4718050" h="0">
                <a:moveTo>
                  <a:pt x="0" y="0"/>
                </a:moveTo>
                <a:lnTo>
                  <a:pt x="471747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52847" y="2115590"/>
            <a:ext cx="4718050" cy="0"/>
          </a:xfrm>
          <a:custGeom>
            <a:avLst/>
            <a:gdLst/>
            <a:ahLst/>
            <a:cxnLst/>
            <a:rect l="l" t="t" r="r" b="b"/>
            <a:pathLst>
              <a:path w="4718050" h="0">
                <a:moveTo>
                  <a:pt x="0" y="0"/>
                </a:moveTo>
                <a:lnTo>
                  <a:pt x="471747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53399" y="2114435"/>
            <a:ext cx="0" cy="4142740"/>
          </a:xfrm>
          <a:custGeom>
            <a:avLst/>
            <a:gdLst/>
            <a:ahLst/>
            <a:cxnLst/>
            <a:rect l="l" t="t" r="r" b="b"/>
            <a:pathLst>
              <a:path w="0" h="4142740">
                <a:moveTo>
                  <a:pt x="0" y="4142322"/>
                </a:moveTo>
                <a:lnTo>
                  <a:pt x="0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15448" y="6255327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15448" y="5565377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15448" y="4875417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15448" y="4185456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15448" y="3495506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15448" y="2805547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15448" y="2115590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53399" y="6256756"/>
            <a:ext cx="4718050" cy="0"/>
          </a:xfrm>
          <a:custGeom>
            <a:avLst/>
            <a:gdLst/>
            <a:ahLst/>
            <a:cxnLst/>
            <a:rect l="l" t="t" r="r" b="b"/>
            <a:pathLst>
              <a:path w="4718050" h="0">
                <a:moveTo>
                  <a:pt x="0" y="0"/>
                </a:moveTo>
                <a:lnTo>
                  <a:pt x="4717982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52847" y="6255331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7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838400" y="6255331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7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28110" y="6255331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7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13660" y="6255331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7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199221" y="6255331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7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984771" y="6255331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7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770322" y="6255331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7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47703" y="4517964"/>
            <a:ext cx="786130" cy="81915"/>
          </a:xfrm>
          <a:custGeom>
            <a:avLst/>
            <a:gdLst/>
            <a:ahLst/>
            <a:cxnLst/>
            <a:rect l="l" t="t" r="r" b="b"/>
            <a:pathLst>
              <a:path w="786130" h="81914">
                <a:moveTo>
                  <a:pt x="0" y="81858"/>
                </a:moveTo>
                <a:lnTo>
                  <a:pt x="785553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33257" y="4434835"/>
            <a:ext cx="786130" cy="83185"/>
          </a:xfrm>
          <a:custGeom>
            <a:avLst/>
            <a:gdLst/>
            <a:ahLst/>
            <a:cxnLst/>
            <a:rect l="l" t="t" r="r" b="b"/>
            <a:pathLst>
              <a:path w="786129" h="83185">
                <a:moveTo>
                  <a:pt x="0" y="83128"/>
                </a:moveTo>
                <a:lnTo>
                  <a:pt x="785549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018807" y="4351708"/>
            <a:ext cx="786130" cy="83185"/>
          </a:xfrm>
          <a:custGeom>
            <a:avLst/>
            <a:gdLst/>
            <a:ahLst/>
            <a:cxnLst/>
            <a:rect l="l" t="t" r="r" b="b"/>
            <a:pathLst>
              <a:path w="786129" h="83185">
                <a:moveTo>
                  <a:pt x="0" y="83127"/>
                </a:moveTo>
                <a:lnTo>
                  <a:pt x="78556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804367" y="4268581"/>
            <a:ext cx="786130" cy="83185"/>
          </a:xfrm>
          <a:custGeom>
            <a:avLst/>
            <a:gdLst/>
            <a:ahLst/>
            <a:cxnLst/>
            <a:rect l="l" t="t" r="r" b="b"/>
            <a:pathLst>
              <a:path w="786129" h="83185">
                <a:moveTo>
                  <a:pt x="0" y="83127"/>
                </a:moveTo>
                <a:lnTo>
                  <a:pt x="78555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89917" y="4185454"/>
            <a:ext cx="788670" cy="83185"/>
          </a:xfrm>
          <a:custGeom>
            <a:avLst/>
            <a:gdLst/>
            <a:ahLst/>
            <a:cxnLst/>
            <a:rect l="l" t="t" r="r" b="b"/>
            <a:pathLst>
              <a:path w="788670" h="83185">
                <a:moveTo>
                  <a:pt x="0" y="83126"/>
                </a:moveTo>
                <a:lnTo>
                  <a:pt x="78830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47703" y="4351716"/>
            <a:ext cx="786130" cy="248285"/>
          </a:xfrm>
          <a:custGeom>
            <a:avLst/>
            <a:gdLst/>
            <a:ahLst/>
            <a:cxnLst/>
            <a:rect l="l" t="t" r="r" b="b"/>
            <a:pathLst>
              <a:path w="786130" h="248285">
                <a:moveTo>
                  <a:pt x="0" y="248120"/>
                </a:moveTo>
                <a:lnTo>
                  <a:pt x="785553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33257" y="4064926"/>
            <a:ext cx="786130" cy="287020"/>
          </a:xfrm>
          <a:custGeom>
            <a:avLst/>
            <a:gdLst/>
            <a:ahLst/>
            <a:cxnLst/>
            <a:rect l="l" t="t" r="r" b="b"/>
            <a:pathLst>
              <a:path w="786129" h="287020">
                <a:moveTo>
                  <a:pt x="0" y="286790"/>
                </a:moveTo>
                <a:lnTo>
                  <a:pt x="785549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18807" y="3736576"/>
            <a:ext cx="786130" cy="328930"/>
          </a:xfrm>
          <a:custGeom>
            <a:avLst/>
            <a:gdLst/>
            <a:ahLst/>
            <a:cxnLst/>
            <a:rect l="l" t="t" r="r" b="b"/>
            <a:pathLst>
              <a:path w="786129" h="328929">
                <a:moveTo>
                  <a:pt x="0" y="328350"/>
                </a:moveTo>
                <a:lnTo>
                  <a:pt x="78556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04367" y="3358347"/>
            <a:ext cx="786130" cy="378460"/>
          </a:xfrm>
          <a:custGeom>
            <a:avLst/>
            <a:gdLst/>
            <a:ahLst/>
            <a:cxnLst/>
            <a:rect l="l" t="t" r="r" b="b"/>
            <a:pathLst>
              <a:path w="786129" h="378460">
                <a:moveTo>
                  <a:pt x="0" y="378229"/>
                </a:moveTo>
                <a:lnTo>
                  <a:pt x="78555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589917" y="2926085"/>
            <a:ext cx="788670" cy="432434"/>
          </a:xfrm>
          <a:custGeom>
            <a:avLst/>
            <a:gdLst/>
            <a:ahLst/>
            <a:cxnLst/>
            <a:rect l="l" t="t" r="r" b="b"/>
            <a:pathLst>
              <a:path w="788670" h="432435">
                <a:moveTo>
                  <a:pt x="0" y="432262"/>
                </a:moveTo>
                <a:lnTo>
                  <a:pt x="78830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859229" y="6180556"/>
            <a:ext cx="9525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59229" y="5490171"/>
            <a:ext cx="9525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89379" y="4799774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89379" y="4109389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89379" y="3419005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89379" y="2728620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89379" y="2038235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95488" y="6330834"/>
            <a:ext cx="3048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2016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81821" y="6330834"/>
            <a:ext cx="3048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2017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68154" y="6330834"/>
            <a:ext cx="3048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2018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54487" y="6330834"/>
            <a:ext cx="3048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2019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40808" y="6330834"/>
            <a:ext cx="3048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27141" y="6330834"/>
            <a:ext cx="3048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2021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24954" y="2143899"/>
            <a:ext cx="152400" cy="4686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b="1">
                <a:latin typeface="Calibri"/>
                <a:cs typeface="Calibri"/>
              </a:rPr>
              <a:t>Millions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005066" y="4136097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1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005066" y="4385373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7260335" y="3964597"/>
            <a:ext cx="1778000" cy="518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63600"/>
              </a:lnSpc>
            </a:pPr>
            <a:r>
              <a:rPr dirty="0" sz="1000" spc="15">
                <a:latin typeface="Calibri"/>
                <a:cs typeface="Calibri"/>
              </a:rPr>
              <a:t>Projected </a:t>
            </a:r>
            <a:r>
              <a:rPr dirty="0" sz="1000" spc="30">
                <a:latin typeface="Calibri"/>
                <a:cs typeface="Calibri"/>
              </a:rPr>
              <a:t>worldwide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 spc="15">
                <a:latin typeface="Calibri"/>
                <a:cs typeface="Calibri"/>
              </a:rPr>
              <a:t>developers  </a:t>
            </a:r>
            <a:r>
              <a:rPr dirty="0" sz="1000" spc="25">
                <a:latin typeface="Calibri"/>
                <a:cs typeface="Calibri"/>
              </a:rPr>
              <a:t>Needed </a:t>
            </a:r>
            <a:r>
              <a:rPr dirty="0" sz="1000" spc="20">
                <a:latin typeface="Calibri"/>
                <a:cs typeface="Calibri"/>
              </a:rPr>
              <a:t>to do </a:t>
            </a:r>
            <a:r>
              <a:rPr dirty="0" sz="1000" spc="30">
                <a:latin typeface="Calibri"/>
                <a:cs typeface="Calibri"/>
              </a:rPr>
              <a:t>all</a:t>
            </a:r>
            <a:r>
              <a:rPr dirty="0" sz="1000" spc="-155">
                <a:latin typeface="Calibri"/>
                <a:cs typeface="Calibri"/>
              </a:rPr>
              <a:t> </a:t>
            </a:r>
            <a:r>
              <a:rPr dirty="0" sz="1000" spc="35">
                <a:latin typeface="Calibri"/>
                <a:cs typeface="Calibri"/>
              </a:rPr>
              <a:t>maintenance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8379" y="720982"/>
            <a:ext cx="5603240" cy="73088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800"/>
              </a:lnSpc>
            </a:pPr>
            <a:r>
              <a:rPr dirty="0" spc="30"/>
              <a:t>Or</a:t>
            </a:r>
            <a:r>
              <a:rPr dirty="0" spc="-25"/>
              <a:t> </a:t>
            </a:r>
            <a:r>
              <a:rPr dirty="0" spc="65"/>
              <a:t>at</a:t>
            </a:r>
            <a:r>
              <a:rPr dirty="0" spc="-25"/>
              <a:t> </a:t>
            </a:r>
            <a:r>
              <a:rPr dirty="0" spc="60"/>
              <a:t>some</a:t>
            </a:r>
            <a:r>
              <a:rPr dirty="0" spc="-25"/>
              <a:t> </a:t>
            </a:r>
            <a:r>
              <a:rPr dirty="0" spc="50"/>
              <a:t>point</a:t>
            </a:r>
            <a:r>
              <a:rPr dirty="0" spc="-25"/>
              <a:t> </a:t>
            </a:r>
            <a:r>
              <a:rPr dirty="0" spc="65"/>
              <a:t>we</a:t>
            </a:r>
            <a:r>
              <a:rPr dirty="0" spc="-25"/>
              <a:t> </a:t>
            </a:r>
            <a:r>
              <a:rPr dirty="0" spc="60"/>
              <a:t>will</a:t>
            </a:r>
            <a:r>
              <a:rPr dirty="0" spc="-25"/>
              <a:t> </a:t>
            </a:r>
            <a:r>
              <a:rPr dirty="0" spc="50"/>
              <a:t>all</a:t>
            </a:r>
            <a:r>
              <a:rPr dirty="0" spc="-25"/>
              <a:t> </a:t>
            </a:r>
            <a:r>
              <a:rPr dirty="0" spc="30"/>
              <a:t>be</a:t>
            </a:r>
            <a:r>
              <a:rPr dirty="0" spc="-25"/>
              <a:t> </a:t>
            </a:r>
            <a:r>
              <a:rPr dirty="0" spc="70"/>
              <a:t>working</a:t>
            </a:r>
            <a:r>
              <a:rPr dirty="0" spc="-25"/>
              <a:t> </a:t>
            </a:r>
            <a:r>
              <a:rPr dirty="0" spc="55"/>
              <a:t>on  </a:t>
            </a:r>
            <a:r>
              <a:rPr dirty="0" spc="65"/>
              <a:t>maintenance</a:t>
            </a:r>
            <a:r>
              <a:rPr dirty="0" spc="-105"/>
              <a:t> </a:t>
            </a:r>
            <a:r>
              <a:rPr dirty="0" spc="45"/>
              <a:t>only</a:t>
            </a:r>
          </a:p>
        </p:txBody>
      </p:sp>
      <p:sp>
        <p:nvSpPr>
          <p:cNvPr id="3" name="object 3"/>
          <p:cNvSpPr/>
          <p:nvPr/>
        </p:nvSpPr>
        <p:spPr>
          <a:xfrm>
            <a:off x="2052555" y="5314651"/>
            <a:ext cx="4451985" cy="0"/>
          </a:xfrm>
          <a:custGeom>
            <a:avLst/>
            <a:gdLst/>
            <a:ahLst/>
            <a:cxnLst/>
            <a:rect l="l" t="t" r="r" b="b"/>
            <a:pathLst>
              <a:path w="4451984" h="0">
                <a:moveTo>
                  <a:pt x="0" y="0"/>
                </a:moveTo>
                <a:lnTo>
                  <a:pt x="445146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52555" y="4495850"/>
            <a:ext cx="4451985" cy="0"/>
          </a:xfrm>
          <a:custGeom>
            <a:avLst/>
            <a:gdLst/>
            <a:ahLst/>
            <a:cxnLst/>
            <a:rect l="l" t="t" r="r" b="b"/>
            <a:pathLst>
              <a:path w="4451984" h="0">
                <a:moveTo>
                  <a:pt x="0" y="0"/>
                </a:moveTo>
                <a:lnTo>
                  <a:pt x="445146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52555" y="3677050"/>
            <a:ext cx="4451985" cy="0"/>
          </a:xfrm>
          <a:custGeom>
            <a:avLst/>
            <a:gdLst/>
            <a:ahLst/>
            <a:cxnLst/>
            <a:rect l="l" t="t" r="r" b="b"/>
            <a:pathLst>
              <a:path w="4451984" h="0">
                <a:moveTo>
                  <a:pt x="0" y="0"/>
                </a:moveTo>
                <a:lnTo>
                  <a:pt x="445146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52555" y="2862397"/>
            <a:ext cx="4451985" cy="0"/>
          </a:xfrm>
          <a:custGeom>
            <a:avLst/>
            <a:gdLst/>
            <a:ahLst/>
            <a:cxnLst/>
            <a:rect l="l" t="t" r="r" b="b"/>
            <a:pathLst>
              <a:path w="4451984" h="0">
                <a:moveTo>
                  <a:pt x="0" y="0"/>
                </a:moveTo>
                <a:lnTo>
                  <a:pt x="445146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52555" y="2043594"/>
            <a:ext cx="4451985" cy="0"/>
          </a:xfrm>
          <a:custGeom>
            <a:avLst/>
            <a:gdLst/>
            <a:ahLst/>
            <a:cxnLst/>
            <a:rect l="l" t="t" r="r" b="b"/>
            <a:pathLst>
              <a:path w="4451984" h="0">
                <a:moveTo>
                  <a:pt x="0" y="0"/>
                </a:moveTo>
                <a:lnTo>
                  <a:pt x="4451464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53107" y="2042439"/>
            <a:ext cx="0" cy="4091940"/>
          </a:xfrm>
          <a:custGeom>
            <a:avLst/>
            <a:gdLst/>
            <a:ahLst/>
            <a:cxnLst/>
            <a:rect l="l" t="t" r="r" b="b"/>
            <a:pathLst>
              <a:path w="0" h="4091940">
                <a:moveTo>
                  <a:pt x="0" y="4091522"/>
                </a:moveTo>
                <a:lnTo>
                  <a:pt x="0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15143" y="6133461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15143" y="5314651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15143" y="4495850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15143" y="3677050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15143" y="2862397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15143" y="2043594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 h="0">
                <a:moveTo>
                  <a:pt x="0" y="0"/>
                </a:moveTo>
                <a:lnTo>
                  <a:pt x="37407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53107" y="6133947"/>
            <a:ext cx="4451985" cy="0"/>
          </a:xfrm>
          <a:custGeom>
            <a:avLst/>
            <a:gdLst/>
            <a:ahLst/>
            <a:cxnLst/>
            <a:rect l="l" t="t" r="r" b="b"/>
            <a:pathLst>
              <a:path w="4451984" h="0">
                <a:moveTo>
                  <a:pt x="0" y="0"/>
                </a:moveTo>
                <a:lnTo>
                  <a:pt x="4451582" y="0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52555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97533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38355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9177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24158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64978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05798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450778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91598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136579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77399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18219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63199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04020" y="6133445"/>
            <a:ext cx="0" cy="37465"/>
          </a:xfrm>
          <a:custGeom>
            <a:avLst/>
            <a:gdLst/>
            <a:ahLst/>
            <a:cxnLst/>
            <a:rect l="l" t="t" r="r" b="b"/>
            <a:pathLst>
              <a:path w="0" h="37464">
                <a:moveTo>
                  <a:pt x="0" y="0"/>
                </a:moveTo>
                <a:lnTo>
                  <a:pt x="0" y="37408"/>
                </a:lnTo>
              </a:path>
            </a:pathLst>
          </a:custGeom>
          <a:ln w="9525">
            <a:solidFill>
              <a:srgbClr val="9898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22960" y="4071893"/>
            <a:ext cx="345440" cy="98425"/>
          </a:xfrm>
          <a:custGeom>
            <a:avLst/>
            <a:gdLst/>
            <a:ahLst/>
            <a:cxnLst/>
            <a:rect l="l" t="t" r="r" b="b"/>
            <a:pathLst>
              <a:path w="345439" h="98425">
                <a:moveTo>
                  <a:pt x="0" y="98130"/>
                </a:moveTo>
                <a:lnTo>
                  <a:pt x="344978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67938" y="3972138"/>
            <a:ext cx="340995" cy="100330"/>
          </a:xfrm>
          <a:custGeom>
            <a:avLst/>
            <a:gdLst/>
            <a:ahLst/>
            <a:cxnLst/>
            <a:rect l="l" t="t" r="r" b="b"/>
            <a:pathLst>
              <a:path w="340994" h="100329">
                <a:moveTo>
                  <a:pt x="0" y="99755"/>
                </a:moveTo>
                <a:lnTo>
                  <a:pt x="340822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908760" y="3876542"/>
            <a:ext cx="340995" cy="95885"/>
          </a:xfrm>
          <a:custGeom>
            <a:avLst/>
            <a:gdLst/>
            <a:ahLst/>
            <a:cxnLst/>
            <a:rect l="l" t="t" r="r" b="b"/>
            <a:pathLst>
              <a:path w="340994" h="95885">
                <a:moveTo>
                  <a:pt x="0" y="95596"/>
                </a:moveTo>
                <a:lnTo>
                  <a:pt x="340826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49586" y="3776789"/>
            <a:ext cx="345440" cy="100330"/>
          </a:xfrm>
          <a:custGeom>
            <a:avLst/>
            <a:gdLst/>
            <a:ahLst/>
            <a:cxnLst/>
            <a:rect l="l" t="t" r="r" b="b"/>
            <a:pathLst>
              <a:path w="345439" h="100329">
                <a:moveTo>
                  <a:pt x="0" y="99753"/>
                </a:moveTo>
                <a:lnTo>
                  <a:pt x="34497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594556" y="3677036"/>
            <a:ext cx="340995" cy="100330"/>
          </a:xfrm>
          <a:custGeom>
            <a:avLst/>
            <a:gdLst/>
            <a:ahLst/>
            <a:cxnLst/>
            <a:rect l="l" t="t" r="r" b="b"/>
            <a:pathLst>
              <a:path w="340995" h="100329">
                <a:moveTo>
                  <a:pt x="0" y="99753"/>
                </a:moveTo>
                <a:lnTo>
                  <a:pt x="34083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35386" y="3581440"/>
            <a:ext cx="345440" cy="95885"/>
          </a:xfrm>
          <a:custGeom>
            <a:avLst/>
            <a:gdLst/>
            <a:ahLst/>
            <a:cxnLst/>
            <a:rect l="l" t="t" r="r" b="b"/>
            <a:pathLst>
              <a:path w="345439" h="95885">
                <a:moveTo>
                  <a:pt x="0" y="95596"/>
                </a:moveTo>
                <a:lnTo>
                  <a:pt x="34497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280357" y="3481687"/>
            <a:ext cx="340995" cy="100330"/>
          </a:xfrm>
          <a:custGeom>
            <a:avLst/>
            <a:gdLst/>
            <a:ahLst/>
            <a:cxnLst/>
            <a:rect l="l" t="t" r="r" b="b"/>
            <a:pathLst>
              <a:path w="340995" h="100329">
                <a:moveTo>
                  <a:pt x="0" y="99753"/>
                </a:moveTo>
                <a:lnTo>
                  <a:pt x="34083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621187" y="3386090"/>
            <a:ext cx="340995" cy="95885"/>
          </a:xfrm>
          <a:custGeom>
            <a:avLst/>
            <a:gdLst/>
            <a:ahLst/>
            <a:cxnLst/>
            <a:rect l="l" t="t" r="r" b="b"/>
            <a:pathLst>
              <a:path w="340995" h="95885">
                <a:moveTo>
                  <a:pt x="0" y="95596"/>
                </a:moveTo>
                <a:lnTo>
                  <a:pt x="34082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962007" y="3286337"/>
            <a:ext cx="345440" cy="100330"/>
          </a:xfrm>
          <a:custGeom>
            <a:avLst/>
            <a:gdLst/>
            <a:ahLst/>
            <a:cxnLst/>
            <a:rect l="l" t="t" r="r" b="b"/>
            <a:pathLst>
              <a:path w="345439" h="100329">
                <a:moveTo>
                  <a:pt x="0" y="99753"/>
                </a:moveTo>
                <a:lnTo>
                  <a:pt x="34498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306987" y="3186585"/>
            <a:ext cx="340995" cy="100330"/>
          </a:xfrm>
          <a:custGeom>
            <a:avLst/>
            <a:gdLst/>
            <a:ahLst/>
            <a:cxnLst/>
            <a:rect l="l" t="t" r="r" b="b"/>
            <a:pathLst>
              <a:path w="340995" h="100329">
                <a:moveTo>
                  <a:pt x="0" y="99752"/>
                </a:moveTo>
                <a:lnTo>
                  <a:pt x="34082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647807" y="3090988"/>
            <a:ext cx="345440" cy="95885"/>
          </a:xfrm>
          <a:custGeom>
            <a:avLst/>
            <a:gdLst/>
            <a:ahLst/>
            <a:cxnLst/>
            <a:rect l="l" t="t" r="r" b="b"/>
            <a:pathLst>
              <a:path w="345439" h="95885">
                <a:moveTo>
                  <a:pt x="0" y="95597"/>
                </a:moveTo>
                <a:lnTo>
                  <a:pt x="34498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992788" y="2991235"/>
            <a:ext cx="340995" cy="100330"/>
          </a:xfrm>
          <a:custGeom>
            <a:avLst/>
            <a:gdLst/>
            <a:ahLst/>
            <a:cxnLst/>
            <a:rect l="l" t="t" r="r" b="b"/>
            <a:pathLst>
              <a:path w="340995" h="100330">
                <a:moveTo>
                  <a:pt x="0" y="99753"/>
                </a:moveTo>
                <a:lnTo>
                  <a:pt x="340680" y="0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222960" y="5073582"/>
            <a:ext cx="345440" cy="78740"/>
          </a:xfrm>
          <a:custGeom>
            <a:avLst/>
            <a:gdLst/>
            <a:ahLst/>
            <a:cxnLst/>
            <a:rect l="l" t="t" r="r" b="b"/>
            <a:pathLst>
              <a:path w="345439" h="78739">
                <a:moveTo>
                  <a:pt x="0" y="78410"/>
                </a:moveTo>
                <a:lnTo>
                  <a:pt x="344978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567938" y="4986303"/>
            <a:ext cx="340995" cy="87630"/>
          </a:xfrm>
          <a:custGeom>
            <a:avLst/>
            <a:gdLst/>
            <a:ahLst/>
            <a:cxnLst/>
            <a:rect l="l" t="t" r="r" b="b"/>
            <a:pathLst>
              <a:path w="340994" h="87629">
                <a:moveTo>
                  <a:pt x="0" y="87280"/>
                </a:moveTo>
                <a:lnTo>
                  <a:pt x="340822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908760" y="4894862"/>
            <a:ext cx="340995" cy="91440"/>
          </a:xfrm>
          <a:custGeom>
            <a:avLst/>
            <a:gdLst/>
            <a:ahLst/>
            <a:cxnLst/>
            <a:rect l="l" t="t" r="r" b="b"/>
            <a:pathLst>
              <a:path w="340994" h="91439">
                <a:moveTo>
                  <a:pt x="0" y="91440"/>
                </a:moveTo>
                <a:lnTo>
                  <a:pt x="340826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249586" y="4795113"/>
            <a:ext cx="345440" cy="100330"/>
          </a:xfrm>
          <a:custGeom>
            <a:avLst/>
            <a:gdLst/>
            <a:ahLst/>
            <a:cxnLst/>
            <a:rect l="l" t="t" r="r" b="b"/>
            <a:pathLst>
              <a:path w="345439" h="100329">
                <a:moveTo>
                  <a:pt x="0" y="99750"/>
                </a:moveTo>
                <a:lnTo>
                  <a:pt x="34497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594556" y="4682882"/>
            <a:ext cx="340995" cy="112395"/>
          </a:xfrm>
          <a:custGeom>
            <a:avLst/>
            <a:gdLst/>
            <a:ahLst/>
            <a:cxnLst/>
            <a:rect l="l" t="t" r="r" b="b"/>
            <a:pathLst>
              <a:path w="340995" h="112395">
                <a:moveTo>
                  <a:pt x="0" y="112230"/>
                </a:moveTo>
                <a:lnTo>
                  <a:pt x="34083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935386" y="4558192"/>
            <a:ext cx="345440" cy="125095"/>
          </a:xfrm>
          <a:custGeom>
            <a:avLst/>
            <a:gdLst/>
            <a:ahLst/>
            <a:cxnLst/>
            <a:rect l="l" t="t" r="r" b="b"/>
            <a:pathLst>
              <a:path w="345439" h="125095">
                <a:moveTo>
                  <a:pt x="0" y="124690"/>
                </a:moveTo>
                <a:lnTo>
                  <a:pt x="34497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280357" y="4421035"/>
            <a:ext cx="340995" cy="137160"/>
          </a:xfrm>
          <a:custGeom>
            <a:avLst/>
            <a:gdLst/>
            <a:ahLst/>
            <a:cxnLst/>
            <a:rect l="l" t="t" r="r" b="b"/>
            <a:pathLst>
              <a:path w="340995" h="137160">
                <a:moveTo>
                  <a:pt x="0" y="137157"/>
                </a:moveTo>
                <a:lnTo>
                  <a:pt x="34083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621187" y="4271405"/>
            <a:ext cx="340995" cy="149860"/>
          </a:xfrm>
          <a:custGeom>
            <a:avLst/>
            <a:gdLst/>
            <a:ahLst/>
            <a:cxnLst/>
            <a:rect l="l" t="t" r="r" b="b"/>
            <a:pathLst>
              <a:path w="340995" h="149860">
                <a:moveTo>
                  <a:pt x="0" y="149630"/>
                </a:moveTo>
                <a:lnTo>
                  <a:pt x="34082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962007" y="4100995"/>
            <a:ext cx="345440" cy="170815"/>
          </a:xfrm>
          <a:custGeom>
            <a:avLst/>
            <a:gdLst/>
            <a:ahLst/>
            <a:cxnLst/>
            <a:rect l="l" t="t" r="r" b="b"/>
            <a:pathLst>
              <a:path w="345439" h="170814">
                <a:moveTo>
                  <a:pt x="0" y="170410"/>
                </a:moveTo>
                <a:lnTo>
                  <a:pt x="34498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306987" y="3909802"/>
            <a:ext cx="340995" cy="191770"/>
          </a:xfrm>
          <a:custGeom>
            <a:avLst/>
            <a:gdLst/>
            <a:ahLst/>
            <a:cxnLst/>
            <a:rect l="l" t="t" r="r" b="b"/>
            <a:pathLst>
              <a:path w="340995" h="191770">
                <a:moveTo>
                  <a:pt x="0" y="191193"/>
                </a:moveTo>
                <a:lnTo>
                  <a:pt x="34082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647807" y="3697827"/>
            <a:ext cx="345440" cy="212090"/>
          </a:xfrm>
          <a:custGeom>
            <a:avLst/>
            <a:gdLst/>
            <a:ahLst/>
            <a:cxnLst/>
            <a:rect l="l" t="t" r="r" b="b"/>
            <a:pathLst>
              <a:path w="345439" h="212089">
                <a:moveTo>
                  <a:pt x="0" y="211975"/>
                </a:moveTo>
                <a:lnTo>
                  <a:pt x="34498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992788" y="3456758"/>
            <a:ext cx="340995" cy="241300"/>
          </a:xfrm>
          <a:custGeom>
            <a:avLst/>
            <a:gdLst/>
            <a:ahLst/>
            <a:cxnLst/>
            <a:rect l="l" t="t" r="r" b="b"/>
            <a:pathLst>
              <a:path w="340995" h="241300">
                <a:moveTo>
                  <a:pt x="0" y="241069"/>
                </a:moveTo>
                <a:lnTo>
                  <a:pt x="340680" y="0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858937" y="5239448"/>
            <a:ext cx="9525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89087" y="2784538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89087" y="1966239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25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58937" y="6057747"/>
            <a:ext cx="4627245" cy="322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 sz="1000" spc="4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L="225425">
              <a:lnSpc>
                <a:spcPts val="1190"/>
              </a:lnSpc>
            </a:pPr>
            <a:r>
              <a:rPr dirty="0" sz="1000" spc="40">
                <a:latin typeface="Calibri"/>
                <a:cs typeface="Calibri"/>
              </a:rPr>
              <a:t>2016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2017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2018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2019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2020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2021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2022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2023</a:t>
            </a:r>
            <a:r>
              <a:rPr dirty="0" sz="1000" spc="26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2024</a:t>
            </a:r>
            <a:r>
              <a:rPr dirty="0" sz="1000" spc="285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2025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2026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2027</a:t>
            </a:r>
            <a:r>
              <a:rPr dirty="0" sz="1000" spc="270">
                <a:latin typeface="Calibri"/>
                <a:cs typeface="Calibri"/>
              </a:rPr>
              <a:t> </a:t>
            </a:r>
            <a:r>
              <a:rPr dirty="0" sz="1000" spc="40">
                <a:latin typeface="Calibri"/>
                <a:cs typeface="Calibri"/>
              </a:rPr>
              <a:t>2028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24662" y="2071903"/>
            <a:ext cx="152400" cy="4686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b="1">
                <a:latin typeface="Calibri"/>
                <a:cs typeface="Calibri"/>
              </a:rPr>
              <a:t>Millions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738366" y="4038701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1"/>
                </a:lnTo>
              </a:path>
            </a:pathLst>
          </a:custGeom>
          <a:ln w="47625">
            <a:solidFill>
              <a:srgbClr val="3069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738366" y="428796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1"/>
                </a:lnTo>
              </a:path>
            </a:pathLst>
          </a:custGeom>
          <a:ln w="47625">
            <a:solidFill>
              <a:srgbClr val="9617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789087" y="3602837"/>
            <a:ext cx="7245984" cy="990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algn="r" marR="1101090">
              <a:lnSpc>
                <a:spcPct val="100000"/>
              </a:lnSpc>
              <a:spcBef>
                <a:spcPts val="5"/>
              </a:spcBef>
            </a:pPr>
            <a:r>
              <a:rPr dirty="0" sz="1000" spc="30">
                <a:latin typeface="Calibri"/>
                <a:cs typeface="Calibri"/>
              </a:rPr>
              <a:t>Total</a:t>
            </a:r>
            <a:r>
              <a:rPr dirty="0" sz="1000" spc="-80">
                <a:latin typeface="Calibri"/>
                <a:cs typeface="Calibri"/>
              </a:rPr>
              <a:t> </a:t>
            </a:r>
            <a:r>
              <a:rPr dirty="0" sz="1000" spc="20">
                <a:latin typeface="Calibri"/>
                <a:cs typeface="Calibri"/>
              </a:rPr>
              <a:t>Developers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760"/>
              </a:spcBef>
            </a:pPr>
            <a:r>
              <a:rPr dirty="0" sz="1000" spc="20">
                <a:latin typeface="Calibri"/>
                <a:cs typeface="Calibri"/>
              </a:rPr>
              <a:t>Developers </a:t>
            </a:r>
            <a:r>
              <a:rPr dirty="0" sz="1000" spc="35">
                <a:latin typeface="Calibri"/>
                <a:cs typeface="Calibri"/>
              </a:rPr>
              <a:t>working </a:t>
            </a:r>
            <a:r>
              <a:rPr dirty="0" sz="1000" spc="30">
                <a:latin typeface="Calibri"/>
                <a:cs typeface="Calibri"/>
              </a:rPr>
              <a:t>on</a:t>
            </a:r>
            <a:r>
              <a:rPr dirty="0" sz="1000" spc="-80">
                <a:latin typeface="Calibri"/>
                <a:cs typeface="Calibri"/>
              </a:rPr>
              <a:t> </a:t>
            </a:r>
            <a:r>
              <a:rPr dirty="0" sz="1000" spc="30">
                <a:latin typeface="Calibri"/>
                <a:cs typeface="Calibri"/>
              </a:rPr>
              <a:t>Maintenance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000" spc="4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Solutions </a:t>
            </a:r>
            <a:r>
              <a:rPr dirty="0" spc="45"/>
              <a:t>to </a:t>
            </a:r>
            <a:r>
              <a:rPr dirty="0" spc="55"/>
              <a:t>the </a:t>
            </a:r>
            <a:r>
              <a:rPr dirty="0" spc="35"/>
              <a:t>problem, </a:t>
            </a:r>
            <a:r>
              <a:rPr dirty="0" spc="30"/>
              <a:t>corporate</a:t>
            </a:r>
            <a:r>
              <a:rPr dirty="0" spc="-340"/>
              <a:t> </a:t>
            </a:r>
            <a:r>
              <a:rPr dirty="0" spc="55"/>
              <a:t>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8379" y="1974735"/>
            <a:ext cx="7655559" cy="4363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Make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r>
              <a:rPr dirty="0" sz="1800" spc="-204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cheaper</a:t>
            </a:r>
            <a:endParaRPr sz="1800">
              <a:latin typeface="Calibri"/>
              <a:cs typeface="Calibri"/>
            </a:endParaRPr>
          </a:p>
          <a:p>
            <a:pPr marL="546100" indent="-266700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Move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them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lower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cost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country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820445"/>
              </a:buClr>
              <a:buFont typeface="Arial"/>
              <a:buChar char="•"/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Have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less</a:t>
            </a:r>
            <a:r>
              <a:rPr dirty="0" sz="1800" spc="-13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Outsource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development,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becomes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someone</a:t>
            </a:r>
            <a:r>
              <a:rPr dirty="0" sz="1800" spc="-27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else’s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problem</a:t>
            </a:r>
            <a:endParaRPr sz="1800">
              <a:latin typeface="Calibri"/>
              <a:cs typeface="Calibri"/>
            </a:endParaRPr>
          </a:p>
          <a:p>
            <a:pPr lvl="1" marL="815975" indent="-269875">
              <a:lnSpc>
                <a:spcPct val="100000"/>
              </a:lnSpc>
              <a:spcBef>
                <a:spcPts val="840"/>
              </a:spcBef>
              <a:buFont typeface="Lucida Sans Unicode"/>
              <a:buChar char="-"/>
              <a:tabLst>
                <a:tab pos="815975" algn="l"/>
                <a:tab pos="816610" algn="l"/>
              </a:tabLst>
            </a:pP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Or does</a:t>
            </a:r>
            <a:r>
              <a:rPr dirty="0" sz="1800" spc="-16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it?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Use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standard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software,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no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maintenance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required,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only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license</a:t>
            </a:r>
            <a:endParaRPr sz="1800">
              <a:latin typeface="Calibri"/>
              <a:cs typeface="Calibri"/>
            </a:endParaRPr>
          </a:p>
          <a:p>
            <a:pPr lvl="1" marL="815975" indent="-269875">
              <a:lnSpc>
                <a:spcPct val="100000"/>
              </a:lnSpc>
              <a:spcBef>
                <a:spcPts val="740"/>
              </a:spcBef>
              <a:buFont typeface="Lucida Sans Unicode"/>
              <a:buChar char="-"/>
              <a:tabLst>
                <a:tab pos="815975" algn="l"/>
                <a:tab pos="816610" algn="l"/>
              </a:tabLst>
            </a:pP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But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does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that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work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non-standard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situations?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2A568F"/>
              </a:buClr>
              <a:buFont typeface="Lucida Sans Unicode"/>
              <a:buChar char="-"/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Actively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manage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amount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of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maintenance</a:t>
            </a:r>
            <a:endParaRPr sz="1800">
              <a:latin typeface="Calibri"/>
              <a:cs typeface="Calibri"/>
            </a:endParaRPr>
          </a:p>
          <a:p>
            <a:pPr marL="546100" marR="5080" indent="-266700">
              <a:lnSpc>
                <a:spcPct val="111100"/>
              </a:lnSpc>
              <a:spcBef>
                <a:spcPts val="50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100">
                <a:solidFill>
                  <a:srgbClr val="2A568F"/>
                </a:solidFill>
                <a:latin typeface="Calibri"/>
                <a:cs typeface="Calibri"/>
              </a:rPr>
              <a:t>High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quality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still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needs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15%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maintenance,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but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15%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changed, 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not</a:t>
            </a:r>
            <a:r>
              <a:rPr dirty="0" sz="1800" spc="-10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added.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45"/>
              <a:t>Solutions, </a:t>
            </a:r>
            <a:r>
              <a:rPr dirty="0" spc="40"/>
              <a:t>societal</a:t>
            </a:r>
            <a:r>
              <a:rPr dirty="0" spc="-140"/>
              <a:t> </a:t>
            </a:r>
            <a:r>
              <a:rPr dirty="0" spc="55"/>
              <a:t>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8379" y="1974735"/>
            <a:ext cx="7442200" cy="4300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Making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cheaper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does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not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help</a:t>
            </a:r>
            <a:endParaRPr sz="1800">
              <a:latin typeface="Calibri"/>
              <a:cs typeface="Calibri"/>
            </a:endParaRPr>
          </a:p>
          <a:p>
            <a:pPr marL="546100" marR="5080" indent="-266700">
              <a:lnSpc>
                <a:spcPct val="111100"/>
              </a:lnSpc>
              <a:spcBef>
                <a:spcPts val="50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We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need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stop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exponential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growth.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There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aren’t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enough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0">
                <a:solidFill>
                  <a:srgbClr val="2A568F"/>
                </a:solidFill>
                <a:latin typeface="Calibri"/>
                <a:cs typeface="Calibri"/>
              </a:rPr>
              <a:t>people, 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cheap </a:t>
            </a:r>
            <a:r>
              <a:rPr dirty="0" sz="1800" spc="15">
                <a:solidFill>
                  <a:srgbClr val="2A568F"/>
                </a:solidFill>
                <a:latin typeface="Calibri"/>
                <a:cs typeface="Calibri"/>
              </a:rPr>
              <a:t>or</a:t>
            </a:r>
            <a:r>
              <a:rPr dirty="0" sz="1800" spc="-13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otherwise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820445"/>
              </a:buClr>
              <a:buFont typeface="Arial"/>
              <a:buChar char="•"/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820445"/>
              </a:buClr>
              <a:buFont typeface="Arial"/>
              <a:buChar char="•"/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There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clear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need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many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many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many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more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endParaRPr sz="1800">
              <a:latin typeface="Calibri"/>
              <a:cs typeface="Calibri"/>
            </a:endParaRPr>
          </a:p>
          <a:p>
            <a:pPr marL="546100" marR="258445" indent="-266700">
              <a:lnSpc>
                <a:spcPct val="111100"/>
              </a:lnSpc>
              <a:spcBef>
                <a:spcPts val="50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Make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sure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they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learn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about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Maintainability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and</a:t>
            </a:r>
            <a:r>
              <a:rPr dirty="0" sz="1800" spc="-1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PeopleCert/SIG  certified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820445"/>
              </a:buClr>
              <a:buFont typeface="Arial"/>
              <a:buChar char="•"/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820445"/>
              </a:buClr>
              <a:buFont typeface="Arial"/>
              <a:buChar char="•"/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We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need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ways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have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less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software.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7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industry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where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car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industry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90">
                <a:solidFill>
                  <a:srgbClr val="2A568F"/>
                </a:solidFill>
                <a:latin typeface="Calibri"/>
                <a:cs typeface="Calibri"/>
              </a:rPr>
              <a:t>was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40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years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ago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Everything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made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measure,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there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no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quality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control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Now,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standard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components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everywhere,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there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are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no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bad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cars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8379" y="1974735"/>
            <a:ext cx="7633970" cy="3614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There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an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enormous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need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software</a:t>
            </a:r>
            <a:r>
              <a:rPr dirty="0" sz="1800" spc="-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developers</a:t>
            </a:r>
            <a:endParaRPr sz="1800">
              <a:latin typeface="Calibri"/>
              <a:cs typeface="Calibri"/>
            </a:endParaRPr>
          </a:p>
          <a:p>
            <a:pPr marL="278765" marR="5080" indent="-266700">
              <a:lnSpc>
                <a:spcPct val="111100"/>
              </a:lnSpc>
              <a:spcBef>
                <a:spcPts val="50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	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Take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people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from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all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0">
                <a:solidFill>
                  <a:srgbClr val="2A568F"/>
                </a:solidFill>
                <a:latin typeface="Calibri"/>
                <a:cs typeface="Calibri"/>
              </a:rPr>
              <a:t>over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Europe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who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have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no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formal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training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in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Software, </a:t>
            </a:r>
            <a:r>
              <a:rPr dirty="0" sz="1800" spc="2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but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have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a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knack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for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it</a:t>
            </a:r>
            <a:endParaRPr sz="1800">
              <a:latin typeface="Calibri"/>
              <a:cs typeface="Calibri"/>
            </a:endParaRPr>
          </a:p>
          <a:p>
            <a:pPr marL="549275" indent="-269875">
              <a:lnSpc>
                <a:spcPct val="100000"/>
              </a:lnSpc>
              <a:spcBef>
                <a:spcPts val="840"/>
              </a:spcBef>
              <a:buClr>
                <a:srgbClr val="820445"/>
              </a:buClr>
              <a:buFont typeface="Arial"/>
              <a:buChar char="•"/>
              <a:tabLst>
                <a:tab pos="549275" algn="l"/>
                <a:tab pos="549910" algn="l"/>
              </a:tabLst>
            </a:pPr>
            <a:r>
              <a:rPr dirty="0" sz="1800" spc="20">
                <a:solidFill>
                  <a:srgbClr val="2A568F"/>
                </a:solidFill>
                <a:latin typeface="Calibri"/>
                <a:cs typeface="Calibri"/>
              </a:rPr>
              <a:t>(Let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them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do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an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entry</a:t>
            </a:r>
            <a:r>
              <a:rPr dirty="0" sz="1800" spc="-3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test)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30">
                <a:solidFill>
                  <a:srgbClr val="2A568F"/>
                </a:solidFill>
                <a:latin typeface="Calibri"/>
                <a:cs typeface="Calibri"/>
              </a:rPr>
              <a:t>Fly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them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04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Greece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In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12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weeks,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2A568F"/>
                </a:solidFill>
                <a:latin typeface="Calibri"/>
                <a:cs typeface="Calibri"/>
              </a:rPr>
              <a:t>learn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them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85">
                <a:solidFill>
                  <a:srgbClr val="2A568F"/>
                </a:solidFill>
                <a:latin typeface="Calibri"/>
                <a:cs typeface="Calibri"/>
              </a:rPr>
              <a:t>how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program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Charge </a:t>
            </a:r>
            <a:r>
              <a:rPr dirty="0" sz="1800" spc="80">
                <a:solidFill>
                  <a:srgbClr val="2A568F"/>
                </a:solidFill>
                <a:latin typeface="Calibri"/>
                <a:cs typeface="Calibri"/>
              </a:rPr>
              <a:t>them </a:t>
            </a:r>
            <a:r>
              <a:rPr dirty="0" sz="1800" spc="75">
                <a:solidFill>
                  <a:srgbClr val="2A568F"/>
                </a:solidFill>
                <a:latin typeface="Calibri"/>
                <a:cs typeface="Calibri"/>
              </a:rPr>
              <a:t>€25000</a:t>
            </a:r>
            <a:r>
              <a:rPr dirty="0" sz="1800" spc="-240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each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(these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numbers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can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35">
                <a:solidFill>
                  <a:srgbClr val="2A568F"/>
                </a:solidFill>
                <a:latin typeface="Calibri"/>
                <a:cs typeface="Calibri"/>
              </a:rPr>
              <a:t>be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2A568F"/>
                </a:solidFill>
                <a:latin typeface="Calibri"/>
                <a:cs typeface="Calibri"/>
              </a:rPr>
              <a:t>modified</a:t>
            </a:r>
            <a:r>
              <a:rPr dirty="0" sz="1800" spc="-2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-509">
                <a:solidFill>
                  <a:srgbClr val="366BA0"/>
                </a:solidFill>
                <a:latin typeface="Wingdings"/>
                <a:cs typeface="Wingdings"/>
              </a:rPr>
              <a:t></a:t>
            </a:r>
            <a:r>
              <a:rPr dirty="0" sz="1800" spc="-509">
                <a:solidFill>
                  <a:srgbClr val="2A568F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282575" algn="l"/>
              </a:tabLst>
            </a:pPr>
            <a:r>
              <a:rPr dirty="0" sz="1800" spc="90">
                <a:solidFill>
                  <a:srgbClr val="820445"/>
                </a:solidFill>
                <a:latin typeface="Calibri"/>
                <a:cs typeface="Calibri"/>
              </a:rPr>
              <a:t>&gt;	</a:t>
            </a:r>
            <a:r>
              <a:rPr dirty="0" sz="1800" spc="50">
                <a:solidFill>
                  <a:srgbClr val="2A568F"/>
                </a:solidFill>
                <a:latin typeface="Calibri"/>
                <a:cs typeface="Calibri"/>
              </a:rPr>
              <a:t>In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US,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this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already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works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65">
                <a:solidFill>
                  <a:srgbClr val="2A568F"/>
                </a:solidFill>
                <a:latin typeface="Calibri"/>
                <a:cs typeface="Calibri"/>
              </a:rPr>
              <a:t>(w/out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2A568F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70">
                <a:solidFill>
                  <a:srgbClr val="2A568F"/>
                </a:solidFill>
                <a:latin typeface="Calibri"/>
                <a:cs typeface="Calibri"/>
              </a:rPr>
              <a:t>flying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to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25">
                <a:solidFill>
                  <a:srgbClr val="2A568F"/>
                </a:solidFill>
                <a:latin typeface="Calibri"/>
                <a:cs typeface="Calibri"/>
              </a:rPr>
              <a:t>Greece</a:t>
            </a:r>
            <a:r>
              <a:rPr dirty="0" sz="1800" spc="-15">
                <a:solidFill>
                  <a:srgbClr val="2A568F"/>
                </a:solidFill>
                <a:latin typeface="Calibri"/>
                <a:cs typeface="Calibri"/>
              </a:rPr>
              <a:t> </a:t>
            </a:r>
            <a:r>
              <a:rPr dirty="0" sz="1800" spc="40">
                <a:solidFill>
                  <a:srgbClr val="2A568F"/>
                </a:solidFill>
                <a:latin typeface="Calibri"/>
                <a:cs typeface="Calibri"/>
              </a:rPr>
              <a:t>part)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20"/>
              <a:t>So, </a:t>
            </a:r>
            <a:r>
              <a:rPr dirty="0" spc="35"/>
              <a:t>three </a:t>
            </a:r>
            <a:r>
              <a:rPr dirty="0" spc="55"/>
              <a:t>business</a:t>
            </a:r>
            <a:r>
              <a:rPr dirty="0" spc="-195"/>
              <a:t> </a:t>
            </a:r>
            <a:r>
              <a:rPr dirty="0" spc="55"/>
              <a:t>models</a:t>
            </a: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2100" spc="90" b="0">
                <a:solidFill>
                  <a:srgbClr val="A4A38F"/>
                </a:solidFill>
                <a:latin typeface="Calibri"/>
                <a:cs typeface="Calibri"/>
              </a:rPr>
              <a:t>1 </a:t>
            </a:r>
            <a:r>
              <a:rPr dirty="0" sz="2100" spc="80" b="0">
                <a:solidFill>
                  <a:srgbClr val="A4A38F"/>
                </a:solidFill>
                <a:latin typeface="Calibri"/>
                <a:cs typeface="Calibri"/>
              </a:rPr>
              <a:t>Training </a:t>
            </a:r>
            <a:r>
              <a:rPr dirty="0" sz="2100" spc="45" b="0">
                <a:solidFill>
                  <a:srgbClr val="A4A38F"/>
                </a:solidFill>
                <a:latin typeface="Calibri"/>
                <a:cs typeface="Calibri"/>
              </a:rPr>
              <a:t>-</a:t>
            </a:r>
            <a:r>
              <a:rPr dirty="0" sz="2100" spc="-315" b="0">
                <a:solidFill>
                  <a:srgbClr val="A4A38F"/>
                </a:solidFill>
                <a:latin typeface="Calibri"/>
                <a:cs typeface="Calibri"/>
              </a:rPr>
              <a:t> </a:t>
            </a:r>
            <a:r>
              <a:rPr dirty="0" sz="2100" spc="55" b="0">
                <a:solidFill>
                  <a:srgbClr val="A4A38F"/>
                </a:solidFill>
                <a:latin typeface="Calibri"/>
                <a:cs typeface="Calibri"/>
              </a:rPr>
              <a:t>Easy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204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2016-05-19T13:26:45Z</dcterms:created>
  <dcterms:modified xsi:type="dcterms:W3CDTF">2016-05-19T13:26:45Z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2016-05-19T00:00:00Z</vt:filetime>
  </property>
</Properties>
</file>